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613" r:id="rId2"/>
    <p:sldId id="650" r:id="rId3"/>
    <p:sldId id="1023" r:id="rId4"/>
    <p:sldId id="1083" r:id="rId5"/>
    <p:sldId id="1088" r:id="rId6"/>
    <p:sldId id="1089" r:id="rId7"/>
    <p:sldId id="1091" r:id="rId8"/>
    <p:sldId id="1092" r:id="rId9"/>
    <p:sldId id="1094" r:id="rId10"/>
    <p:sldId id="1025" r:id="rId11"/>
    <p:sldId id="1026" r:id="rId12"/>
    <p:sldId id="1027" r:id="rId13"/>
    <p:sldId id="1028" r:id="rId14"/>
    <p:sldId id="1029" r:id="rId15"/>
    <p:sldId id="1153" r:id="rId16"/>
    <p:sldId id="1030" r:id="rId17"/>
    <p:sldId id="1084" r:id="rId18"/>
    <p:sldId id="1085" r:id="rId19"/>
    <p:sldId id="1086" r:id="rId20"/>
    <p:sldId id="858" r:id="rId21"/>
    <p:sldId id="879" r:id="rId22"/>
    <p:sldId id="882" r:id="rId23"/>
    <p:sldId id="883" r:id="rId24"/>
    <p:sldId id="884" r:id="rId25"/>
    <p:sldId id="885" r:id="rId26"/>
    <p:sldId id="887" r:id="rId27"/>
    <p:sldId id="886" r:id="rId28"/>
    <p:sldId id="888" r:id="rId29"/>
    <p:sldId id="889" r:id="rId30"/>
    <p:sldId id="890" r:id="rId31"/>
    <p:sldId id="891" r:id="rId32"/>
    <p:sldId id="892" r:id="rId33"/>
    <p:sldId id="893" r:id="rId34"/>
    <p:sldId id="894" r:id="rId35"/>
    <p:sldId id="1037" r:id="rId36"/>
    <p:sldId id="1031" r:id="rId37"/>
    <p:sldId id="1032" r:id="rId38"/>
    <p:sldId id="1033" r:id="rId39"/>
    <p:sldId id="1034" r:id="rId40"/>
    <p:sldId id="1035" r:id="rId41"/>
    <p:sldId id="1036" r:id="rId42"/>
    <p:sldId id="881" r:id="rId43"/>
    <p:sldId id="1079" r:id="rId44"/>
    <p:sldId id="912" r:id="rId45"/>
    <p:sldId id="916" r:id="rId46"/>
    <p:sldId id="913" r:id="rId47"/>
    <p:sldId id="914" r:id="rId48"/>
    <p:sldId id="1080" r:id="rId49"/>
    <p:sldId id="917" r:id="rId50"/>
    <p:sldId id="918" r:id="rId51"/>
    <p:sldId id="920" r:id="rId52"/>
    <p:sldId id="1081" r:id="rId53"/>
    <p:sldId id="1082" r:id="rId54"/>
    <p:sldId id="923" r:id="rId55"/>
    <p:sldId id="924" r:id="rId56"/>
    <p:sldId id="926" r:id="rId57"/>
    <p:sldId id="927" r:id="rId58"/>
    <p:sldId id="919" r:id="rId59"/>
    <p:sldId id="898" r:id="rId60"/>
    <p:sldId id="900" r:id="rId61"/>
    <p:sldId id="901" r:id="rId62"/>
    <p:sldId id="902" r:id="rId63"/>
    <p:sldId id="1093" r:id="rId64"/>
    <p:sldId id="904" r:id="rId65"/>
    <p:sldId id="1024" r:id="rId66"/>
    <p:sldId id="880" r:id="rId67"/>
    <p:sldId id="1087" r:id="rId68"/>
    <p:sldId id="777" r:id="rId69"/>
  </p:sldIdLst>
  <p:sldSz cx="12192000" cy="6858000"/>
  <p:notesSz cx="6858000" cy="9144000"/>
  <p:defaultTextStyle>
    <a:defPPr>
      <a:defRPr lang="zh-CN"/>
    </a:defPPr>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5" d="100"/>
          <a:sy n="65" d="100"/>
        </p:scale>
        <p:origin x="-666" y="-57"/>
      </p:cViewPr>
      <p:guideLst>
        <p:guide orient="horz" pos="2160"/>
        <p:guide pos="3008"/>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68625" cy="455613"/>
          </a:xfrm>
          <a:prstGeom prst="rect">
            <a:avLst/>
          </a:prstGeom>
          <a:noFill/>
          <a:ln w="9525">
            <a:noFill/>
          </a:ln>
        </p:spPr>
        <p:txBody>
          <a:bodyPr vert="horz" wrap="square" lIns="96661" tIns="48331" rIns="96661" bIns="48331" anchor="t"/>
          <a:lstStyle/>
          <a:p>
            <a:pPr lvl="0"/>
            <a:endParaRPr sz="1300">
              <a:ea typeface="宋体" panose="02010600030101010101" pitchFamily="2" charset="-122"/>
            </a:endParaRPr>
          </a:p>
        </p:txBody>
      </p:sp>
      <p:sp>
        <p:nvSpPr>
          <p:cNvPr id="2051" name="Rectangle 3"/>
          <p:cNvSpPr>
            <a:spLocks noGrp="1"/>
          </p:cNvSpPr>
          <p:nvPr>
            <p:ph type="dt" idx="1"/>
          </p:nvPr>
        </p:nvSpPr>
        <p:spPr>
          <a:xfrm>
            <a:off x="3883025" y="0"/>
            <a:ext cx="2970213" cy="455613"/>
          </a:xfrm>
          <a:prstGeom prst="rect">
            <a:avLst/>
          </a:prstGeom>
          <a:noFill/>
          <a:ln w="9525">
            <a:noFill/>
          </a:ln>
        </p:spPr>
        <p:txBody>
          <a:bodyPr vert="horz" wrap="square" lIns="96661" tIns="48331" rIns="96661" bIns="48331" anchor="t"/>
          <a:lstStyle/>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31763" y="684213"/>
            <a:ext cx="6591300" cy="3430587"/>
          </a:xfrm>
          <a:prstGeom prst="rect">
            <a:avLst/>
          </a:prstGeom>
          <a:noFill/>
          <a:ln w="9525">
            <a:noFill/>
          </a:ln>
        </p:spPr>
      </p:sp>
      <p:sp>
        <p:nvSpPr>
          <p:cNvPr id="2053" name="Rectangle 5"/>
          <p:cNvSpPr>
            <a:spLocks noGrp="1" noRot="1" noChangeAspect="1" noTextEdit="1"/>
          </p:cNvSpPr>
          <p:nvPr/>
        </p:nvSpPr>
        <p:spPr>
          <a:xfrm>
            <a:off x="682625" y="4341813"/>
            <a:ext cx="5486400" cy="4113212"/>
          </a:xfrm>
          <a:prstGeom prst="rect">
            <a:avLst/>
          </a:prstGeom>
          <a:noFill/>
          <a:ln w="9525">
            <a:noFill/>
          </a:ln>
        </p:spPr>
        <p:txBody>
          <a:bodyPr vert="horz" wrap="square" lIns="96661" tIns="48331" rIns="96661" bIns="48331"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4" name="Rectangle 6"/>
          <p:cNvSpPr>
            <a:spLocks noGrp="1"/>
          </p:cNvSpPr>
          <p:nvPr>
            <p:ph type="ftr" sz="quarter" idx="4"/>
          </p:nvPr>
        </p:nvSpPr>
        <p:spPr>
          <a:xfrm>
            <a:off x="0" y="8683625"/>
            <a:ext cx="2968625" cy="455613"/>
          </a:xfrm>
          <a:prstGeom prst="rect">
            <a:avLst/>
          </a:prstGeom>
          <a:noFill/>
          <a:ln w="9525">
            <a:noFill/>
          </a:ln>
        </p:spPr>
        <p:txBody>
          <a:bodyPr vert="horz" wrap="square" lIns="96661" tIns="48331" rIns="96661" bIns="48331" anchor="b"/>
          <a:lstStyle/>
          <a:p>
            <a:pPr lvl="0"/>
            <a:endParaRPr sz="1300">
              <a:ea typeface="宋体" panose="02010600030101010101" pitchFamily="2" charset="-122"/>
            </a:endParaRPr>
          </a:p>
        </p:txBody>
      </p:sp>
      <p:sp>
        <p:nvSpPr>
          <p:cNvPr id="2055" name="Rectangle 7"/>
          <p:cNvSpPr>
            <a:spLocks noGrp="1"/>
          </p:cNvSpPr>
          <p:nvPr>
            <p:ph type="sldNum" sz="quarter" idx="5"/>
          </p:nvPr>
        </p:nvSpPr>
        <p:spPr>
          <a:xfrm>
            <a:off x="3883025" y="8683625"/>
            <a:ext cx="2970213" cy="455613"/>
          </a:xfrm>
          <a:prstGeom prst="rect">
            <a:avLst/>
          </a:prstGeom>
          <a:noFill/>
          <a:ln w="9525">
            <a:noFill/>
          </a:ln>
        </p:spPr>
        <p:txBody>
          <a:bodyPr vert="horz" wrap="square" lIns="96661" tIns="48331" rIns="96661" bIns="48331" anchor="b"/>
          <a:lstStyle/>
          <a:p>
            <a:pPr lvl="0" algn="r"/>
            <a:fld id="{9A0DB2DC-4C9A-4742-B13C-FB6460FD3503}" type="slidenum">
              <a:rPr lang="en-US" altLang="x-none" dirty="0">
                <a:ea typeface="宋体" panose="02010600030101010101" pitchFamily="2" charset="-122"/>
              </a:rPr>
              <a:t>‹#›</a:t>
            </a:fld>
            <a:endParaRPr lang="en-US" altLang="x-none" sz="1300" dirty="0">
              <a:ea typeface="宋体" panose="02010600030101010101" pitchFamily="2" charset="-122"/>
            </a:endParaRPr>
          </a:p>
        </p:txBody>
      </p:sp>
    </p:spTree>
    <p:extLst>
      <p:ext uri="{BB962C8B-B14F-4D97-AF65-F5344CB8AC3E}">
        <p14:creationId xmlns:p14="http://schemas.microsoft.com/office/powerpoint/2010/main" val="929635972"/>
      </p:ext>
    </p:extLst>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en-US" altLang="x-none" dirty="0">
                <a:ea typeface="宋体" panose="02010600030101010101" pitchFamily="2" charset="-122"/>
              </a:rPr>
              <a:t>15</a:t>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r>
              <a:rPr lang="zh-CN" altLang="en-US"/>
              <a:t>wake阶段，认知过程，通过外界的特征和向上的权重（认知权重）产生每一层的抽象表示（结点状态），并且使用梯度下降修改层间的下行权重（生成权重）。也就是“如果现实跟我想像的不一样，改变我的权重使得我想像的东西就是这样的“。</a:t>
            </a:r>
          </a:p>
          <a:p>
            <a:r>
              <a:rPr lang="zh-CN" altLang="en-US"/>
              <a:t>sleep阶段，生成过程，通过顶层表示（醒时学得的概念）和向下权重，生成底层的状态，同时修改层间向上的权重。也就是“如果梦中的景象不是我脑中的相应概念，改变我的认知权重使得这种景象在我看来就是这个概念“。</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4514" name="幻灯片图像占位符 64513"/>
          <p:cNvSpPr>
            <a:spLocks noGrp="1" noRot="1" noChangeAspect="1" noTextEdit="1"/>
          </p:cNvSpPr>
          <p:nvPr>
            <p:ph type="sldImg"/>
          </p:nvPr>
        </p:nvSpPr>
        <p:spPr>
          <a:ln w="1"/>
        </p:spPr>
      </p:sp>
      <p:sp>
        <p:nvSpPr>
          <p:cNvPr id="64515" name="文本占位符 645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在每个卷积层之后，通常会立即应用一个非线性层（或激活层）。其目的是给一个在卷积层中刚经过线性计算操作（只是数组元素依次（element wise）相乘与求和）的系统引入非线性特征。过去，人们用的是像双曲正切和 S 型函数这样的非线性方程，但研究者发现 ReLU 层效果好得多，因为神经网络能够在准确度不发生明显改变的情况下把训练速度提高很多（由于计算效率增加）。它同样能帮助减轻梯度消失的问题——由于梯度以指数方式在层中消失，导致网络较底层的训练速度非常慢。ReLU 层对输入内容的所有值都应用了函数 f(x) = max(0, x)。用基本术语来说，这一层把所有的负激活（negative activation）都变为零。这一层会增加模型乃至整个神经网络的非线性特征，而且不会影响卷积层的感受野。</a:t>
            </a:r>
          </a:p>
          <a:p>
            <a:pPr lvl="0"/>
            <a:endParaRPr lang="en-US" altLang="zh-CN"/>
          </a:p>
          <a:p>
            <a:pPr lvl="0"/>
            <a:r>
              <a:rPr lang="en-US" altLang="zh-CN"/>
              <a:t>Dropout</a:t>
            </a:r>
            <a:r>
              <a:rPr lang="zh-CN" altLang="en-US"/>
              <a:t>是指在模型训练时随机让网络某些隐含层节点的权重不工作，不工作的那些节点可以暂时认为不是网络结构的一部分，但是它的权重得保留下来（只是暂时不更新而已），因为下次样本输入时它可能又得工作了</a:t>
            </a: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2770" name="幻灯片图像占位符 32769"/>
          <p:cNvSpPr>
            <a:spLocks noGrp="1" noRot="1" noChangeAspect="1" noTextEdit="1"/>
          </p:cNvSpPr>
          <p:nvPr>
            <p:ph type="sldImg"/>
          </p:nvPr>
        </p:nvSpPr>
        <p:spPr>
          <a:ln w="1"/>
        </p:spPr>
      </p:sp>
      <p:sp>
        <p:nvSpPr>
          <p:cNvPr id="32771" name="文本占位符 3277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With enough neurons and time, RNNs can compute anything that can be computed by your computer. </a:t>
            </a: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5842" name="幻灯片图像占位符 35841"/>
          <p:cNvSpPr>
            <a:spLocks noGrp="1" noRot="1" noChangeAspect="1" noTextEdit="1"/>
          </p:cNvSpPr>
          <p:nvPr>
            <p:ph type="sldImg"/>
          </p:nvPr>
        </p:nvSpPr>
        <p:spPr>
          <a:ln w="1"/>
        </p:spPr>
      </p:sp>
      <p:sp>
        <p:nvSpPr>
          <p:cNvPr id="35843" name="文本占位符 35842"/>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RNN和传统的多层感知机不同的就是跟时间沾上边了</a:t>
            </a:r>
          </a:p>
          <a:p>
            <a:pPr lvl="0"/>
            <a:endParaRPr lang="zh-CN" altLang="en-US" dirty="0"/>
          </a:p>
          <a:p>
            <a:pPr lvl="0"/>
            <a:r>
              <a:rPr lang="zh-CN" altLang="en-US" dirty="0">
                <a:ea typeface="宋体" panose="02010600030101010101" pitchFamily="2" charset="-122"/>
              </a:rPr>
              <a:t>RNN多层网络，保持重用相同的参数</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9938" name="幻灯片图像占位符 39937"/>
          <p:cNvSpPr>
            <a:spLocks noGrp="1" noRot="1" noChangeAspect="1" noTextEdit="1"/>
          </p:cNvSpPr>
          <p:nvPr>
            <p:ph type="sldImg"/>
          </p:nvPr>
        </p:nvSpPr>
        <p:spPr>
          <a:ln w="1"/>
        </p:spPr>
      </p:sp>
      <p:sp>
        <p:nvSpPr>
          <p:cNvPr id="39939" name="文本占位符 3993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提供输入，初始状态</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1986" name="幻灯片图像占位符 41985"/>
          <p:cNvSpPr>
            <a:spLocks noGrp="1" noRot="1" noChangeAspect="1" noTextEdit="1"/>
          </p:cNvSpPr>
          <p:nvPr>
            <p:ph type="sldImg"/>
          </p:nvPr>
        </p:nvSpPr>
        <p:spPr>
          <a:ln w="1"/>
        </p:spPr>
      </p:sp>
      <p:sp>
        <p:nvSpPr>
          <p:cNvPr id="41987" name="文本占位符 4198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监督信号</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9394" name="幻灯片图像占位符 59393"/>
          <p:cNvSpPr>
            <a:spLocks noGrp="1" noRot="1" noChangeAspect="1" noTextEdit="1"/>
          </p:cNvSpPr>
          <p:nvPr>
            <p:ph type="sldImg"/>
          </p:nvPr>
        </p:nvSpPr>
        <p:spPr>
          <a:ln w="1"/>
        </p:spPr>
      </p:sp>
      <p:sp>
        <p:nvSpPr>
          <p:cNvPr id="59395" name="文本占位符 5939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Grid search</a:t>
            </a:r>
          </a:p>
          <a:p>
            <a:pPr lvl="0"/>
            <a:r>
              <a:rPr lang="en-US" altLang="zh-CN"/>
              <a:t>Multi-resolution search</a:t>
            </a:r>
          </a:p>
          <a:p>
            <a:pPr lvl="0"/>
            <a:r>
              <a:rPr lang="en-US" altLang="zh-CN"/>
              <a:t>Random search (Bergstra and Bengio, 2012)</a:t>
            </a: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170" name="幻灯片图像占位符 7169"/>
          <p:cNvSpPr>
            <a:spLocks noGrp="1" noRot="1" noChangeAspect="1" noTextEdit="1"/>
          </p:cNvSpPr>
          <p:nvPr>
            <p:ph type="sldImg"/>
          </p:nvPr>
        </p:nvSpPr>
        <p:spPr>
          <a:ln w="1"/>
        </p:spPr>
      </p:sp>
      <p:sp>
        <p:nvSpPr>
          <p:cNvPr id="7171" name="文本占位符 717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它的非全连接和权值共享的网络结构使之更类似于生物神经网络，降低了网络模型的复杂度（对于很难学习的深层结构来说，这是非常重要的），减少了权值的数量。</a:t>
            </a:r>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218" name="幻灯片图像占位符 9217"/>
          <p:cNvSpPr>
            <a:spLocks noGrp="1" noRot="1" noChangeAspect="1" noTextEdit="1"/>
          </p:cNvSpPr>
          <p:nvPr>
            <p:ph type="sldImg"/>
          </p:nvPr>
        </p:nvSpPr>
        <p:spPr>
          <a:ln w="1"/>
        </p:spPr>
      </p:sp>
      <p:sp>
        <p:nvSpPr>
          <p:cNvPr id="9219" name="文本占位符 921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V1</a:t>
            </a:r>
            <a:r>
              <a:rPr lang="zh-CN" altLang="en-US"/>
              <a:t>区由简单细胞和复杂细胞组成，简单细胞主要响应其接受域内的特定边缘刺激，每个复杂细胞以一些简单细胞为输入，以更大的接受域来响应特定的边缘刺激，但忽略刺激的精确位置。</a:t>
            </a:r>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266" name="幻灯片图像占位符 11265"/>
          <p:cNvSpPr>
            <a:spLocks noGrp="1" noRot="1" noChangeAspect="1" noTextEdit="1"/>
          </p:cNvSpPr>
          <p:nvPr>
            <p:ph type="sldImg"/>
          </p:nvPr>
        </p:nvSpPr>
        <p:spPr>
          <a:ln w="1"/>
        </p:spPr>
      </p:sp>
      <p:sp>
        <p:nvSpPr>
          <p:cNvPr id="11267" name="文本占位符 1126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一般认为人对外界的认知是从局部到全局的</a:t>
            </a:r>
          </a:p>
          <a:p>
            <a:pPr lvl="0"/>
            <a:endParaRPr lang="zh-CN" altLang="en-US" dirty="0"/>
          </a:p>
          <a:p>
            <a:pPr lvl="0"/>
            <a:r>
              <a:rPr lang="zh-CN" altLang="en-US" dirty="0"/>
              <a:t>因而，每个神经元其实没有必要对全局图像进行感知，只需要对局部进行感知，然后在更高层将局部的信息综合起来就得到了全局的信息。网络部分连通的思想，也是受启发于生物学里面的视觉系统结构。视觉皮层的神经元就是局部接受信息的（即这些神经元只响应某些特定区域的刺激）。</a:t>
            </a:r>
          </a:p>
          <a:p>
            <a:pPr lvl="0"/>
            <a:endParaRPr lang="zh-CN" altLang="en-US" dirty="0"/>
          </a:p>
          <a:p>
            <a:pPr lvl="0"/>
            <a:r>
              <a:rPr lang="zh-CN" altLang="en-US" dirty="0">
                <a:ea typeface="宋体" panose="02010600030101010101" pitchFamily="2" charset="-122"/>
              </a:rPr>
              <a:t>数学上，参数减少</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314" name="幻灯片图像占位符 13313"/>
          <p:cNvSpPr>
            <a:spLocks noGrp="1" noRot="1" noChangeAspect="1" noTextEdit="1"/>
          </p:cNvSpPr>
          <p:nvPr>
            <p:ph type="sldImg"/>
          </p:nvPr>
        </p:nvSpPr>
        <p:spPr>
          <a:ln w="1"/>
        </p:spPr>
      </p:sp>
      <p:sp>
        <p:nvSpPr>
          <p:cNvPr id="13315" name="文本占位符 133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理论基础是对于自然图像来说，因为它们具有稳定性，即图像中某个部分的统计特征和其它部位的相似，因此我们学习到的某个部位的特征也同样适用于其它部位。</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410" name="幻灯片图像占位符 17409"/>
          <p:cNvSpPr>
            <a:spLocks noGrp="1" noRot="1" noChangeAspect="1" noTextEdit="1"/>
          </p:cNvSpPr>
          <p:nvPr>
            <p:ph type="sldImg"/>
          </p:nvPr>
        </p:nvSpPr>
        <p:spPr>
          <a:ln w="1"/>
        </p:spPr>
      </p:sp>
      <p:sp>
        <p:nvSpPr>
          <p:cNvPr id="17411" name="文本占位符 1741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一个卷积，</a:t>
            </a:r>
            <a:r>
              <a:rPr lang="zh-CN" altLang="en-US" dirty="0"/>
              <a:t>特征提取是不充分的</a:t>
            </a: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458" name="幻灯片图像占位符 19457"/>
          <p:cNvSpPr>
            <a:spLocks noGrp="1" noRot="1" noChangeAspect="1" noTextEdit="1"/>
          </p:cNvSpPr>
          <p:nvPr>
            <p:ph type="sldImg"/>
          </p:nvPr>
        </p:nvSpPr>
        <p:spPr>
          <a:ln w="1"/>
        </p:spPr>
      </p:sp>
      <p:sp>
        <p:nvSpPr>
          <p:cNvPr id="19459" name="文本占位符 1945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对得到的特征向量进行统计计算的话，所有的图像局部块应该也都能得到相似的结果。</a:t>
            </a: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578" name="幻灯片图像占位符 24577"/>
          <p:cNvSpPr>
            <a:spLocks noGrp="1" noRot="1" noChangeAspect="1" noTextEdit="1"/>
          </p:cNvSpPr>
          <p:nvPr>
            <p:ph type="sldImg"/>
          </p:nvPr>
        </p:nvSpPr>
        <p:spPr>
          <a:ln w="1"/>
        </p:spPr>
      </p:sp>
      <p:sp>
        <p:nvSpPr>
          <p:cNvPr id="24579" name="文本占位符 2457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Pooling如果采用max Pooling的话，需要在前向传播时记录最大值的位置。</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6626" name="幻灯片图像占位符 26625"/>
          <p:cNvSpPr>
            <a:spLocks noGrp="1" noRot="1" noChangeAspect="1" noTextEdit="1"/>
          </p:cNvSpPr>
          <p:nvPr>
            <p:ph type="sldImg"/>
          </p:nvPr>
        </p:nvSpPr>
        <p:spPr>
          <a:ln w="1"/>
        </p:spPr>
      </p:sp>
      <p:sp>
        <p:nvSpPr>
          <p:cNvPr id="26627" name="文本占位符 2662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C3的特征图</a:t>
            </a:r>
            <a:r>
              <a:rPr lang="zh-CN" altLang="en-US" dirty="0">
                <a:ea typeface="宋体" panose="02010600030101010101" pitchFamily="2" charset="-122"/>
              </a:rPr>
              <a:t>：</a:t>
            </a:r>
            <a:r>
              <a:rPr lang="zh-CN" altLang="en-US" dirty="0"/>
              <a:t>第一，不完全的连接机制将连接的数量保持在合理的范围内。第二，也是最重要的，其破坏了网络的对称性。由于不同的特征图有不同的输入，所以迫使他们抽取不同的特征（希望是互补的）。</a:t>
            </a: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72200" y="1825625"/>
            <a:ext cx="5181600" cy="2098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72200" y="4076700"/>
            <a:ext cx="5181600" cy="21002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a:p>
        </p:txBody>
      </p:sp>
      <p:sp>
        <p:nvSpPr>
          <p:cNvPr id="7" name="页脚占位符 6"/>
          <p:cNvSpPr>
            <a:spLocks noGrp="1"/>
          </p:cNvSpPr>
          <p:nvPr>
            <p:ph type="ftr" sz="quarter" idx="11"/>
          </p:nvPr>
        </p:nvSpPr>
        <p:spPr/>
        <p:txBody>
          <a:bodyPr/>
          <a:lstStyle/>
          <a:p>
            <a:pPr lvl="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a:p>
        </p:txBody>
      </p:sp>
      <p:sp>
        <p:nvSpPr>
          <p:cNvPr id="8" name="页脚占位符 7"/>
          <p:cNvSpPr>
            <a:spLocks noGrp="1"/>
          </p:cNvSpPr>
          <p:nvPr>
            <p:ph type="ftr" sz="quarter" idx="11"/>
          </p:nvPr>
        </p:nvSpPr>
        <p:spPr/>
        <p:txBody>
          <a:bodyPr/>
          <a:lstStyle/>
          <a:p>
            <a:pPr lvl="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a:p>
        </p:txBody>
      </p:sp>
      <p:sp>
        <p:nvSpPr>
          <p:cNvPr id="4" name="页脚占位符 3"/>
          <p:cNvSpPr>
            <a:spLocks noGrp="1"/>
          </p:cNvSpPr>
          <p:nvPr>
            <p:ph type="ftr" sz="quarter" idx="11"/>
          </p:nvPr>
        </p:nvSpPr>
        <p:spPr/>
        <p:txBody>
          <a:bodyPr/>
          <a:lstStyle/>
          <a:p>
            <a:pPr lvl="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a:p>
        </p:txBody>
      </p:sp>
      <p:sp>
        <p:nvSpPr>
          <p:cNvPr id="3" name="页脚占位符 2"/>
          <p:cNvSpPr>
            <a:spLocks noGrp="1"/>
          </p:cNvSpPr>
          <p:nvPr>
            <p:ph type="ftr" sz="quarter" idx="11"/>
          </p:nvPr>
        </p:nvSpPr>
        <p:spPr/>
        <p:txBody>
          <a:bodyPr/>
          <a:lstStyle/>
          <a:p>
            <a:pPr lvl="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lstStyle/>
          <a:p>
            <a:pPr lvl="0"/>
            <a:r>
              <a:rPr lang="en-US" altLang="zh-CN"/>
              <a:t>Click to edit Master title style</a:t>
            </a:r>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endParaRPr/>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t>‹#›</a:t>
            </a:fld>
            <a:endParaRPr lang="zh-CN" altLang="en-US" dirty="0"/>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lstStyle/>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eaLnBrk="1" latinLnBrk="0" hangingPunct="1">
        <a:lnSpc>
          <a:spcPct val="100000"/>
        </a:lnSpc>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5.bin"/><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wmf"/></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45.wmf"/><Relationship Id="rId3" Type="http://schemas.openxmlformats.org/officeDocument/2006/relationships/notesSlide" Target="../notesSlides/notesSlide7.xml"/><Relationship Id="rId7" Type="http://schemas.openxmlformats.org/officeDocument/2006/relationships/image" Target="../media/image42.wmf"/><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44.wmf"/><Relationship Id="rId5" Type="http://schemas.openxmlformats.org/officeDocument/2006/relationships/image" Target="../media/image41.wmf"/><Relationship Id="rId15" Type="http://schemas.openxmlformats.org/officeDocument/2006/relationships/image" Target="../media/image4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43.wmf"/><Relationship Id="rId14"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8.wmf"/></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8.wmf"/><Relationship Id="rId4" Type="http://schemas.openxmlformats.org/officeDocument/2006/relationships/oleObject" Target="../embeddings/oleObject13.bin"/></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1.wmf"/><Relationship Id="rId5" Type="http://schemas.openxmlformats.org/officeDocument/2006/relationships/oleObject" Target="../embeddings/oleObject14.bin"/><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63.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1.wmf"/><Relationship Id="rId5" Type="http://schemas.openxmlformats.org/officeDocument/2006/relationships/oleObject" Target="../embeddings/oleObject16.bin"/><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png"/><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1.wmf"/><Relationship Id="rId5" Type="http://schemas.openxmlformats.org/officeDocument/2006/relationships/oleObject" Target="../embeddings/oleObject17.bin"/><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5.wmf"/></Relationships>
</file>

<file path=ppt/slides/_rels/slide61.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7.wmf"/><Relationship Id="rId5" Type="http://schemas.openxmlformats.org/officeDocument/2006/relationships/oleObject" Target="../embeddings/oleObject20.bin"/><Relationship Id="rId4" Type="http://schemas.openxmlformats.org/officeDocument/2006/relationships/image" Target="../media/image76.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0.png"/><Relationship Id="rId4" Type="http://schemas.openxmlformats.org/officeDocument/2006/relationships/image" Target="../media/image79.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82.png"/><Relationship Id="rId4" Type="http://schemas.openxmlformats.org/officeDocument/2006/relationships/image" Target="../media/image81.wmf"/></Relationships>
</file>

<file path=ppt/slides/_rels/slide6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lstStyle/>
          <a:p>
            <a:pPr algn="l">
              <a:buNone/>
            </a:pPr>
            <a:r>
              <a:rPr lang="zh-CN" altLang="en-US" sz="6600" kern="1200" dirty="0">
                <a:latin typeface="Calibri" panose="020F0502020204030204" pitchFamily="2" charset="0"/>
                <a:ea typeface="宋体" panose="02010600030101010101" pitchFamily="2" charset="-122"/>
                <a:sym typeface="Arial" panose="020B0604020202020204" pitchFamily="34" charset="0"/>
              </a:rPr>
              <a:t>深度神经网络 </a:t>
            </a:r>
            <a:r>
              <a:rPr lang="zh-CN" altLang="en-US" sz="6600" kern="1200" dirty="0">
                <a:latin typeface="Times New Roman" panose="02020603050405020304" pitchFamily="2" charset="0"/>
                <a:ea typeface="宋体" panose="02010600030101010101" pitchFamily="2" charset="-122"/>
                <a:sym typeface="Arial" panose="020B0604020202020204" pitchFamily="34" charset="0"/>
              </a:rPr>
              <a:t>II</a:t>
            </a:r>
            <a:br>
              <a:rPr lang="zh-CN" altLang="en-US" sz="6600" kern="1200" dirty="0">
                <a:latin typeface="Times New Roman" panose="02020603050405020304" pitchFamily="2" charset="0"/>
                <a:ea typeface="宋体" panose="02010600030101010101" pitchFamily="2" charset="-122"/>
                <a:sym typeface="Arial" panose="020B0604020202020204" pitchFamily="34" charset="0"/>
              </a:rPr>
            </a:br>
            <a:r>
              <a:rPr lang="zh-CN" altLang="en-US" sz="4800" kern="1200" dirty="0">
                <a:latin typeface="Times New Roman" panose="02020603050405020304" pitchFamily="2" charset="0"/>
                <a:ea typeface="宋体" panose="02010600030101010101" pitchFamily="2" charset="-122"/>
                <a:sym typeface="Arial" panose="020B0604020202020204" pitchFamily="34" charset="0"/>
              </a:rPr>
              <a:t>Deep Neural Networks</a:t>
            </a: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lstStyle/>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p>
          <a:p>
            <a:pPr marL="1905" indent="-344805" algn="l" defTabSz="0">
              <a:buFont typeface="Wingdings" panose="05000000000000000000" pitchFamily="2" charset="2"/>
              <a:buNone/>
            </a:pP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201</a:t>
            </a:r>
            <a:r>
              <a:rPr lang="en-US" altLang="zh-CN" sz="3200" kern="1200" dirty="0" smtClean="0">
                <a:latin typeface="Calibri" panose="020F0502020204030204" pitchFamily="2" charset="0"/>
                <a:ea typeface="宋体" panose="02010600030101010101" pitchFamily="2" charset="-122"/>
                <a:sym typeface="Arial" panose="020B0604020202020204" pitchFamily="34" charset="0"/>
              </a:rPr>
              <a:t>6</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-1</a:t>
            </a:r>
            <a:r>
              <a:rPr lang="en-US" altLang="zh-CN" sz="3200" kern="1200" dirty="0" smtClean="0">
                <a:latin typeface="Calibri" panose="020F0502020204030204" pitchFamily="2" charset="0"/>
                <a:ea typeface="宋体" panose="02010600030101010101" pitchFamily="2" charset="-122"/>
                <a:sym typeface="Arial" panose="020B0604020202020204" pitchFamily="34" charset="0"/>
              </a:rPr>
              <a:t>2</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a:t>
            </a:r>
            <a:r>
              <a:rPr lang="en-US" altLang="zh-CN" sz="3200" kern="1200" smtClean="0">
                <a:latin typeface="Calibri" panose="020F0502020204030204" pitchFamily="2" charset="0"/>
                <a:ea typeface="宋体" panose="02010600030101010101" pitchFamily="2" charset="-122"/>
                <a:sym typeface="Arial" panose="020B0604020202020204" pitchFamily="34" charset="0"/>
              </a:rPr>
              <a:t>13</a:t>
            </a:r>
            <a:endParaRPr lang="zh-CN" altLang="en-US" sz="3200" kern="1200" dirty="0">
              <a:latin typeface="Calibri" panose="020F0502020204030204" pitchFamily="2" charset="0"/>
              <a:ea typeface="Arial" panose="020B0604020202020204" pitchFamily="34" charset="0"/>
              <a:sym typeface="Arial" panose="020B0604020202020204" pitchFamily="34" charset="0"/>
            </a:endParaRPr>
          </a:p>
        </p:txBody>
      </p:sp>
      <p:pic>
        <p:nvPicPr>
          <p:cNvPr id="3076" name="图片 3075"/>
          <p:cNvPicPr>
            <a:picLocks noChangeAspect="1"/>
          </p:cNvPicPr>
          <p:nvPr/>
        </p:nvPicPr>
        <p:blipFill>
          <a:blip r:embed="rId2"/>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00353"/>
          <p:cNvSpPr>
            <a:spLocks noGrp="1"/>
          </p:cNvSpPr>
          <p:nvPr>
            <p:ph type="title"/>
          </p:nvPr>
        </p:nvSpPr>
        <p:spPr/>
        <p:txBody>
          <a:bodyPr vert="horz" wrap="square" lIns="91436" tIns="45718" rIns="91436" bIns="45718" anchor="ctr"/>
          <a:lstStyle/>
          <a:p>
            <a:r>
              <a:rPr lang="en-US" altLang="zh-CN"/>
              <a:t>Deep Boltzmann Machines</a:t>
            </a:r>
          </a:p>
        </p:txBody>
      </p:sp>
      <p:sp>
        <p:nvSpPr>
          <p:cNvPr id="100355" name="文本占位符 100354"/>
          <p:cNvSpPr>
            <a:spLocks noGrp="1"/>
          </p:cNvSpPr>
          <p:nvPr>
            <p:ph type="body" idx="1"/>
          </p:nvPr>
        </p:nvSpPr>
        <p:spPr>
          <a:xfrm>
            <a:off x="406400" y="1397000"/>
            <a:ext cx="6681788" cy="4729163"/>
          </a:xfrm>
        </p:spPr>
        <p:txBody>
          <a:bodyPr vert="horz" wrap="square" lIns="91436" tIns="45718" rIns="91436" bIns="45718" anchor="t"/>
          <a:lstStyle/>
          <a:p>
            <a:pPr marL="1905" indent="-1905"/>
            <a:r>
              <a:rPr lang="zh-CN" altLang="en-US" dirty="0">
                <a:ea typeface="宋体" panose="02010600030101010101" pitchFamily="2" charset="-122"/>
              </a:rPr>
              <a:t>所有层间无向连接</a:t>
            </a:r>
          </a:p>
          <a:p>
            <a:pPr marL="459105" lvl="2" indent="455295"/>
            <a:r>
              <a:rPr lang="zh-CN" altLang="en-US" sz="2800" dirty="0">
                <a:ea typeface="宋体" panose="02010600030101010101" pitchFamily="2" charset="-122"/>
              </a:rPr>
              <a:t>同层神经元间无连接</a:t>
            </a:r>
          </a:p>
          <a:p>
            <a:pPr marL="459105" lvl="2" indent="455295"/>
            <a:endParaRPr lang="zh-CN" altLang="en-US" sz="2800" dirty="0">
              <a:ea typeface="宋体" panose="02010600030101010101" pitchFamily="2" charset="-122"/>
            </a:endParaRPr>
          </a:p>
          <a:p>
            <a:pPr marL="1905" indent="-1905"/>
            <a:r>
              <a:rPr lang="zh-CN" altLang="en-US" dirty="0">
                <a:ea typeface="宋体" panose="02010600030101010101" pitchFamily="2" charset="-122"/>
              </a:rPr>
              <a:t>高层表示由无标注数据建立</a:t>
            </a:r>
          </a:p>
          <a:p>
            <a:pPr marL="1905" indent="-1905"/>
            <a:r>
              <a:rPr lang="zh-CN" altLang="en-US" dirty="0">
                <a:ea typeface="宋体" panose="02010600030101010101" pitchFamily="2" charset="-122"/>
              </a:rPr>
              <a:t>标注数据仅用来微调网络</a:t>
            </a:r>
            <a:endParaRPr lang="zh-CN" altLang="en-US" dirty="0"/>
          </a:p>
        </p:txBody>
      </p:sp>
      <p:pic>
        <p:nvPicPr>
          <p:cNvPr id="100356" name="图片 100355"/>
          <p:cNvPicPr>
            <a:picLocks noChangeAspect="1"/>
          </p:cNvPicPr>
          <p:nvPr/>
        </p:nvPicPr>
        <p:blipFill>
          <a:blip r:embed="rId2"/>
          <a:stretch>
            <a:fillRect/>
          </a:stretch>
        </p:blipFill>
        <p:spPr>
          <a:xfrm>
            <a:off x="7162800" y="1371600"/>
            <a:ext cx="3352800" cy="3778250"/>
          </a:xfrm>
          <a:prstGeom prst="rect">
            <a:avLst/>
          </a:prstGeom>
          <a:noFill/>
          <a:ln w="9525">
            <a:noFill/>
          </a:ln>
        </p:spPr>
      </p:pic>
      <p:pic>
        <p:nvPicPr>
          <p:cNvPr id="100357" name="图片 100356"/>
          <p:cNvPicPr>
            <a:picLocks noChangeAspect="1"/>
          </p:cNvPicPr>
          <p:nvPr/>
        </p:nvPicPr>
        <p:blipFill>
          <a:blip r:embed="rId3"/>
          <a:stretch>
            <a:fillRect/>
          </a:stretch>
        </p:blipFill>
        <p:spPr>
          <a:xfrm>
            <a:off x="2209800" y="5257800"/>
            <a:ext cx="7848600" cy="952500"/>
          </a:xfrm>
          <a:prstGeom prst="rect">
            <a:avLst/>
          </a:prstGeom>
          <a:noFill/>
          <a:ln w="9525">
            <a:noFill/>
          </a:ln>
        </p:spPr>
      </p:pic>
      <p:sp>
        <p:nvSpPr>
          <p:cNvPr id="100358" name="文本框 100357"/>
          <p:cNvSpPr txBox="1"/>
          <p:nvPr/>
        </p:nvSpPr>
        <p:spPr>
          <a:xfrm>
            <a:off x="8458200" y="6324600"/>
            <a:ext cx="3194050" cy="365125"/>
          </a:xfrm>
          <a:prstGeom prst="rect">
            <a:avLst/>
          </a:prstGeom>
          <a:noFill/>
          <a:ln w="9525">
            <a:noFill/>
          </a:ln>
        </p:spPr>
        <p:txBody>
          <a:bodyPr wrap="none" anchor="t">
            <a:spAutoFit/>
          </a:bodyPr>
          <a:lstStyle/>
          <a:p>
            <a:pPr lvl="0"/>
            <a:r>
              <a:rPr lang="en-US" altLang="zh-CN">
                <a:latin typeface="Arial" panose="020B0604020202020204" pitchFamily="34" charset="0"/>
                <a:ea typeface="宋体" panose="02010600030101010101" pitchFamily="2" charset="-122"/>
              </a:rPr>
              <a:t>Salakhutdinov &amp; Hinton, 2009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0137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 vs DBN</a:t>
            </a:r>
            <a:endParaRPr lang="zh-CN" altLang="en-US" dirty="0"/>
          </a:p>
        </p:txBody>
      </p:sp>
      <p:sp>
        <p:nvSpPr>
          <p:cNvPr id="101379" name="文本占位符 10137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多层模型中，层间的无向连接构成完全的Boltzmann机</a:t>
            </a:r>
            <a:endParaRPr lang="zh-CN" altLang="en-US" dirty="0"/>
          </a:p>
        </p:txBody>
      </p:sp>
      <p:pic>
        <p:nvPicPr>
          <p:cNvPr id="101380" name="图片 101379"/>
          <p:cNvPicPr>
            <a:picLocks noChangeAspect="1"/>
          </p:cNvPicPr>
          <p:nvPr/>
        </p:nvPicPr>
        <p:blipFill>
          <a:blip r:embed="rId2"/>
          <a:stretch>
            <a:fillRect/>
          </a:stretch>
        </p:blipFill>
        <p:spPr>
          <a:xfrm>
            <a:off x="2590800" y="2209800"/>
            <a:ext cx="3276600" cy="3640138"/>
          </a:xfrm>
          <a:prstGeom prst="rect">
            <a:avLst/>
          </a:prstGeom>
          <a:noFill/>
          <a:ln w="9525">
            <a:noFill/>
          </a:ln>
        </p:spPr>
      </p:pic>
      <p:pic>
        <p:nvPicPr>
          <p:cNvPr id="101381" name="图片 101380"/>
          <p:cNvPicPr>
            <a:picLocks noChangeAspect="1"/>
          </p:cNvPicPr>
          <p:nvPr/>
        </p:nvPicPr>
        <p:blipFill>
          <a:blip r:embed="rId3"/>
          <a:stretch>
            <a:fillRect/>
          </a:stretch>
        </p:blipFill>
        <p:spPr>
          <a:xfrm>
            <a:off x="6553200" y="2209800"/>
            <a:ext cx="3352800" cy="3632200"/>
          </a:xfrm>
          <a:prstGeom prst="rect">
            <a:avLst/>
          </a:prstGeom>
          <a:noFill/>
          <a:ln w="9525">
            <a:noFill/>
          </a:ln>
        </p:spPr>
      </p:pic>
      <p:sp>
        <p:nvSpPr>
          <p:cNvPr id="101382" name="文本框 101381"/>
          <p:cNvSpPr txBox="1"/>
          <p:nvPr/>
        </p:nvSpPr>
        <p:spPr>
          <a:xfrm>
            <a:off x="2438400" y="6019800"/>
            <a:ext cx="3802063" cy="457200"/>
          </a:xfrm>
          <a:prstGeom prst="rect">
            <a:avLst/>
          </a:prstGeom>
          <a:noFill/>
          <a:ln w="9525">
            <a:noFill/>
          </a:ln>
        </p:spPr>
        <p:txBody>
          <a:bodyPr wrap="square">
            <a:spAutoFit/>
          </a:bodyPr>
          <a:lstStyle/>
          <a:p>
            <a:pPr lvl="0"/>
            <a:r>
              <a:rPr lang="zh-CN" altLang="en-US" sz="2400" dirty="0">
                <a:latin typeface="Arial" panose="020B0604020202020204" pitchFamily="34" charset="0"/>
                <a:ea typeface="宋体" panose="02010600030101010101" pitchFamily="2" charset="-122"/>
              </a:rPr>
              <a:t>Deep Boltzmann Machine</a:t>
            </a:r>
          </a:p>
        </p:txBody>
      </p:sp>
      <p:sp>
        <p:nvSpPr>
          <p:cNvPr id="101383" name="文本框 101382"/>
          <p:cNvSpPr txBox="1"/>
          <p:nvPr/>
        </p:nvSpPr>
        <p:spPr>
          <a:xfrm>
            <a:off x="6858000" y="6019800"/>
            <a:ext cx="3406775"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Deep Belief Network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024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a:t>
            </a:r>
            <a:endParaRPr lang="zh-CN" altLang="en-US" dirty="0"/>
          </a:p>
        </p:txBody>
      </p:sp>
      <p:sp>
        <p:nvSpPr>
          <p:cNvPr id="102403" name="文本占位符 102402"/>
          <p:cNvSpPr>
            <a:spLocks noGrp="1"/>
          </p:cNvSpPr>
          <p:nvPr>
            <p:ph type="body" idx="1"/>
          </p:nvPr>
        </p:nvSpPr>
        <p:spPr>
          <a:xfrm>
            <a:off x="406400" y="1397000"/>
            <a:ext cx="6299200" cy="4729163"/>
          </a:xfrm>
        </p:spPr>
        <p:txBody>
          <a:bodyPr vert="horz" wrap="square" lIns="91436" tIns="45718" rIns="91436" bIns="45718" anchor="t"/>
          <a:lstStyle/>
          <a:p>
            <a:r>
              <a:rPr lang="zh-CN" altLang="en-US" dirty="0">
                <a:ea typeface="宋体" panose="02010600030101010101" pitchFamily="2" charset="-122"/>
              </a:rPr>
              <a:t>训练</a:t>
            </a:r>
          </a:p>
          <a:p>
            <a:pPr lvl="1"/>
            <a:r>
              <a:rPr lang="zh-CN" altLang="en-US" dirty="0"/>
              <a:t>训练时采用双方向（上下两层）</a:t>
            </a:r>
          </a:p>
          <a:p>
            <a:pPr lvl="1"/>
            <a:r>
              <a:rPr lang="zh-CN" altLang="en-US" dirty="0"/>
              <a:t>在训练单层时需同时考虑两个或者多个隐含层</a:t>
            </a:r>
          </a:p>
          <a:p>
            <a:pPr lvl="1"/>
            <a:r>
              <a:rPr lang="zh-CN" altLang="en-US" dirty="0"/>
              <a:t>能量模型与RBM不一样</a:t>
            </a:r>
          </a:p>
        </p:txBody>
      </p:sp>
      <p:pic>
        <p:nvPicPr>
          <p:cNvPr id="102404" name="图片 102403"/>
          <p:cNvPicPr>
            <a:picLocks noChangeAspect="1"/>
          </p:cNvPicPr>
          <p:nvPr/>
        </p:nvPicPr>
        <p:blipFill>
          <a:blip r:embed="rId2"/>
          <a:stretch>
            <a:fillRect/>
          </a:stretch>
        </p:blipFill>
        <p:spPr>
          <a:xfrm>
            <a:off x="6934200" y="1905000"/>
            <a:ext cx="4038600" cy="4500563"/>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0342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两层DBM</a:t>
            </a:r>
            <a:endParaRPr lang="zh-CN" altLang="en-US" dirty="0"/>
          </a:p>
        </p:txBody>
      </p:sp>
      <p:sp>
        <p:nvSpPr>
          <p:cNvPr id="103427" name="文本占位符 103426"/>
          <p:cNvSpPr>
            <a:spLocks noGrp="1"/>
          </p:cNvSpPr>
          <p:nvPr>
            <p:ph type="body" idx="1"/>
          </p:nvPr>
        </p:nvSpPr>
        <p:spPr/>
        <p:txBody>
          <a:bodyPr vert="horz" wrap="square" lIns="91436" tIns="45718" rIns="91436" bIns="45718" anchor="t"/>
          <a:lstStyle/>
          <a:p>
            <a:endParaRPr/>
          </a:p>
        </p:txBody>
      </p:sp>
      <p:pic>
        <p:nvPicPr>
          <p:cNvPr id="103428" name="图片 103427"/>
          <p:cNvPicPr>
            <a:picLocks noChangeAspect="1"/>
          </p:cNvPicPr>
          <p:nvPr/>
        </p:nvPicPr>
        <p:blipFill>
          <a:blip r:embed="rId2"/>
          <a:stretch>
            <a:fillRect/>
          </a:stretch>
        </p:blipFill>
        <p:spPr>
          <a:xfrm>
            <a:off x="685800" y="2667000"/>
            <a:ext cx="2743200" cy="2247900"/>
          </a:xfrm>
          <a:prstGeom prst="rect">
            <a:avLst/>
          </a:prstGeom>
          <a:noFill/>
          <a:ln w="9525">
            <a:noFill/>
          </a:ln>
        </p:spPr>
      </p:pic>
      <p:pic>
        <p:nvPicPr>
          <p:cNvPr id="103429" name="图片 103428"/>
          <p:cNvPicPr>
            <a:picLocks noChangeAspect="1"/>
          </p:cNvPicPr>
          <p:nvPr/>
        </p:nvPicPr>
        <p:blipFill>
          <a:blip r:embed="rId3"/>
          <a:stretch>
            <a:fillRect/>
          </a:stretch>
        </p:blipFill>
        <p:spPr>
          <a:xfrm>
            <a:off x="3956050" y="1143000"/>
            <a:ext cx="6711950" cy="56388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044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a:t>
            </a:r>
            <a:endParaRPr lang="zh-CN" altLang="en-US" dirty="0"/>
          </a:p>
        </p:txBody>
      </p:sp>
      <p:sp>
        <p:nvSpPr>
          <p:cNvPr id="104451" name="文本占位符 104450"/>
          <p:cNvSpPr>
            <a:spLocks noGrp="1"/>
          </p:cNvSpPr>
          <p:nvPr>
            <p:ph type="body" idx="1"/>
          </p:nvPr>
        </p:nvSpPr>
        <p:spPr>
          <a:xfrm>
            <a:off x="406400" y="1397000"/>
            <a:ext cx="7061200" cy="5156200"/>
          </a:xfrm>
        </p:spPr>
        <p:txBody>
          <a:bodyPr vert="horz" wrap="square" lIns="91436" tIns="45718" rIns="91436" bIns="45718" anchor="t"/>
          <a:lstStyle/>
          <a:p>
            <a:pPr marL="1905" indent="-1905"/>
            <a:r>
              <a:rPr lang="en-US" altLang="zh-CN"/>
              <a:t>Pre-training:</a:t>
            </a:r>
          </a:p>
          <a:p>
            <a:pPr marL="459105" lvl="1" indent="-1905"/>
            <a:r>
              <a:rPr lang="en-US" altLang="zh-CN"/>
              <a:t>Can (must) initialize from stacked RBMs</a:t>
            </a:r>
          </a:p>
          <a:p>
            <a:pPr marL="1905" indent="-1905"/>
            <a:r>
              <a:rPr lang="en-US" altLang="zh-CN"/>
              <a:t>Generative fine-tuning:</a:t>
            </a:r>
          </a:p>
          <a:p>
            <a:pPr marL="459105" lvl="1" indent="-1905"/>
            <a:r>
              <a:rPr lang="en-US" altLang="zh-CN"/>
              <a:t>Positive phase: variational approximation (mean-field)</a:t>
            </a:r>
          </a:p>
          <a:p>
            <a:pPr marL="459105" lvl="1" indent="-1905"/>
            <a:r>
              <a:rPr lang="en-US" altLang="zh-CN"/>
              <a:t>Negative phase: persistent chain (stochastic approxiamtion)</a:t>
            </a:r>
          </a:p>
          <a:p>
            <a:pPr marL="1905" indent="-1905"/>
            <a:r>
              <a:rPr lang="en-US" altLang="zh-CN"/>
              <a:t>Discriminative fine-tuning:</a:t>
            </a:r>
          </a:p>
          <a:p>
            <a:pPr marL="459105" lvl="1" indent="-1905"/>
            <a:r>
              <a:rPr lang="en-US" altLang="zh-CN"/>
              <a:t>backpropagation</a:t>
            </a:r>
          </a:p>
        </p:txBody>
      </p:sp>
      <p:pic>
        <p:nvPicPr>
          <p:cNvPr id="104452" name="图片 104451"/>
          <p:cNvPicPr>
            <a:picLocks noChangeAspect="1"/>
          </p:cNvPicPr>
          <p:nvPr/>
        </p:nvPicPr>
        <p:blipFill>
          <a:blip r:embed="rId2"/>
          <a:stretch>
            <a:fillRect/>
          </a:stretch>
        </p:blipFill>
        <p:spPr>
          <a:xfrm>
            <a:off x="7924800" y="1752600"/>
            <a:ext cx="3276600" cy="3640138"/>
          </a:xfrm>
          <a:prstGeom prst="rect">
            <a:avLst/>
          </a:prstGeom>
          <a:noFill/>
          <a:ln w="9525">
            <a:noFill/>
          </a:ln>
        </p:spPr>
      </p:pic>
      <p:sp>
        <p:nvSpPr>
          <p:cNvPr id="104453" name="文本框 104452"/>
          <p:cNvSpPr txBox="1"/>
          <p:nvPr/>
        </p:nvSpPr>
        <p:spPr>
          <a:xfrm>
            <a:off x="7772400" y="5562600"/>
            <a:ext cx="3802063"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Deep Boltzmann Machine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Wake-Sleep</a:t>
            </a:r>
            <a:r>
              <a:rPr lang="zh-CN" altLang="en-US"/>
              <a:t>算法</a:t>
            </a:r>
          </a:p>
        </p:txBody>
      </p:sp>
      <p:sp>
        <p:nvSpPr>
          <p:cNvPr id="3" name="内容占位符 2"/>
          <p:cNvSpPr>
            <a:spLocks noGrp="1"/>
          </p:cNvSpPr>
          <p:nvPr>
            <p:ph idx="1"/>
          </p:nvPr>
        </p:nvSpPr>
        <p:spPr>
          <a:xfrm>
            <a:off x="406400" y="1397000"/>
            <a:ext cx="7559675" cy="4729480"/>
          </a:xfrm>
        </p:spPr>
        <p:txBody>
          <a:bodyPr/>
          <a:lstStyle/>
          <a:p>
            <a:r>
              <a:rPr lang="en-US" altLang="zh-CN"/>
              <a:t> 非监督数据上建立多层神经网络</a:t>
            </a:r>
          </a:p>
          <a:p>
            <a:r>
              <a:rPr lang="en-US" altLang="zh-CN"/>
              <a:t>当所有层训练完后，使用wake-sleep算法进行调优</a:t>
            </a:r>
          </a:p>
          <a:p>
            <a:pPr lvl="1"/>
            <a:r>
              <a:rPr lang="en-US" altLang="zh-CN"/>
              <a:t>向上的权重用于“认知”，向下的权重用于“生成”。</a:t>
            </a:r>
          </a:p>
          <a:p>
            <a:pPr lvl="1"/>
            <a:r>
              <a:rPr lang="en-US" altLang="zh-CN"/>
              <a:t>wake阶段，认知过程</a:t>
            </a:r>
          </a:p>
          <a:p>
            <a:pPr lvl="1"/>
            <a:endParaRPr lang="en-US" altLang="zh-CN"/>
          </a:p>
          <a:p>
            <a:pPr lvl="1"/>
            <a:r>
              <a:rPr lang="en-US" altLang="zh-CN"/>
              <a:t>sleep阶段，生成过程</a:t>
            </a:r>
          </a:p>
        </p:txBody>
      </p:sp>
      <p:pic>
        <p:nvPicPr>
          <p:cNvPr id="104452" name="图片 104451"/>
          <p:cNvPicPr>
            <a:picLocks noChangeAspect="1"/>
          </p:cNvPicPr>
          <p:nvPr/>
        </p:nvPicPr>
        <p:blipFill>
          <a:blip r:embed="rId3"/>
          <a:stretch>
            <a:fillRect/>
          </a:stretch>
        </p:blipFill>
        <p:spPr>
          <a:xfrm>
            <a:off x="7965440" y="1752600"/>
            <a:ext cx="3276600" cy="3640138"/>
          </a:xfrm>
          <a:prstGeom prst="rect">
            <a:avLst/>
          </a:prstGeom>
          <a:noFill/>
          <a:ln w="9525">
            <a:noFill/>
          </a:ln>
        </p:spPr>
      </p:pic>
      <p:pic>
        <p:nvPicPr>
          <p:cNvPr id="4" name="图片 3"/>
          <p:cNvPicPr>
            <a:picLocks noChangeAspect="1"/>
          </p:cNvPicPr>
          <p:nvPr/>
        </p:nvPicPr>
        <p:blipFill>
          <a:blip r:embed="rId4"/>
          <a:stretch>
            <a:fillRect/>
          </a:stretch>
        </p:blipFill>
        <p:spPr>
          <a:xfrm>
            <a:off x="2184400" y="4438650"/>
            <a:ext cx="2798445" cy="579755"/>
          </a:xfrm>
          <a:prstGeom prst="rect">
            <a:avLst/>
          </a:prstGeom>
        </p:spPr>
      </p:pic>
      <p:pic>
        <p:nvPicPr>
          <p:cNvPr id="5" name="图片 4"/>
          <p:cNvPicPr>
            <a:picLocks noChangeAspect="1"/>
          </p:cNvPicPr>
          <p:nvPr/>
        </p:nvPicPr>
        <p:blipFill>
          <a:blip r:embed="rId5"/>
          <a:stretch>
            <a:fillRect/>
          </a:stretch>
        </p:blipFill>
        <p:spPr>
          <a:xfrm>
            <a:off x="2269490" y="5598795"/>
            <a:ext cx="2917825" cy="527050"/>
          </a:xfrm>
          <a:prstGeom prst="rect">
            <a:avLst/>
          </a:prstGeom>
        </p:spPr>
      </p:pic>
      <p:sp>
        <p:nvSpPr>
          <p:cNvPr id="100358" name="文本框 100357"/>
          <p:cNvSpPr txBox="1"/>
          <p:nvPr/>
        </p:nvSpPr>
        <p:spPr>
          <a:xfrm>
            <a:off x="9111615" y="6125845"/>
            <a:ext cx="2413635" cy="365760"/>
          </a:xfrm>
          <a:prstGeom prst="rect">
            <a:avLst/>
          </a:prstGeom>
          <a:noFill/>
          <a:ln w="9525">
            <a:noFill/>
          </a:ln>
        </p:spPr>
        <p:txBody>
          <a:bodyPr wrap="none" anchor="t">
            <a:spAutoFit/>
          </a:bodyPr>
          <a:lstStyle/>
          <a:p>
            <a:pPr lvl="0" algn="l"/>
            <a:r>
              <a:rPr lang="en-US" altLang="zh-CN">
                <a:latin typeface="Arial" panose="020B0604020202020204" pitchFamily="34" charset="0"/>
                <a:ea typeface="宋体" panose="02010600030101010101" pitchFamily="2" charset="-122"/>
              </a:rPr>
              <a:t>Geoffrey Hinton, 2007</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0547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例：两层BM</a:t>
            </a:r>
            <a:endParaRPr lang="zh-CN" altLang="en-US" dirty="0"/>
          </a:p>
        </p:txBody>
      </p:sp>
      <p:sp>
        <p:nvSpPr>
          <p:cNvPr id="105475" name="文本占位符 105474"/>
          <p:cNvSpPr>
            <a:spLocks noGrp="1"/>
          </p:cNvSpPr>
          <p:nvPr>
            <p:ph type="body" idx="1"/>
          </p:nvPr>
        </p:nvSpPr>
        <p:spPr/>
        <p:txBody>
          <a:bodyPr vert="horz" wrap="square" lIns="91436" tIns="45718" rIns="91436" bIns="45718" anchor="t"/>
          <a:lstStyle/>
          <a:p>
            <a:r>
              <a:rPr lang="en-US" altLang="zh-CN"/>
              <a:t>MNIST: 2-layer BM</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105476" name="图片 105475"/>
          <p:cNvPicPr>
            <a:picLocks noChangeAspect="1"/>
          </p:cNvPicPr>
          <p:nvPr/>
        </p:nvPicPr>
        <p:blipFill>
          <a:blip r:embed="rId2"/>
          <a:stretch>
            <a:fillRect/>
          </a:stretch>
        </p:blipFill>
        <p:spPr>
          <a:xfrm>
            <a:off x="2057400" y="2209800"/>
            <a:ext cx="2362200" cy="2820988"/>
          </a:xfrm>
          <a:prstGeom prst="rect">
            <a:avLst/>
          </a:prstGeom>
          <a:noFill/>
          <a:ln w="9525">
            <a:noFill/>
          </a:ln>
        </p:spPr>
      </p:pic>
      <p:pic>
        <p:nvPicPr>
          <p:cNvPr id="105477" name="图片 105476"/>
          <p:cNvPicPr>
            <a:picLocks noChangeAspect="1"/>
          </p:cNvPicPr>
          <p:nvPr/>
        </p:nvPicPr>
        <p:blipFill>
          <a:blip r:embed="rId3"/>
          <a:stretch>
            <a:fillRect/>
          </a:stretch>
        </p:blipFill>
        <p:spPr>
          <a:xfrm>
            <a:off x="5257800" y="1981200"/>
            <a:ext cx="5867400" cy="3179763"/>
          </a:xfrm>
          <a:prstGeom prst="rect">
            <a:avLst/>
          </a:prstGeom>
          <a:noFill/>
          <a:ln w="9525">
            <a:noFill/>
          </a:ln>
        </p:spPr>
      </p:pic>
      <p:sp>
        <p:nvSpPr>
          <p:cNvPr id="105478" name="文本框 105477"/>
          <p:cNvSpPr txBox="1"/>
          <p:nvPr/>
        </p:nvSpPr>
        <p:spPr>
          <a:xfrm>
            <a:off x="685800" y="5257800"/>
            <a:ext cx="5248275" cy="10064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60,000 training and 10,000 testing examples </a:t>
            </a:r>
          </a:p>
          <a:p>
            <a:pPr lvl="0"/>
            <a:r>
              <a:rPr lang="en-US" altLang="zh-CN" sz="2000">
                <a:latin typeface="Arial" panose="020B0604020202020204" pitchFamily="34" charset="0"/>
                <a:ea typeface="宋体" panose="02010600030101010101" pitchFamily="2" charset="-122"/>
              </a:rPr>
              <a:t>0.9 million parameters </a:t>
            </a:r>
          </a:p>
          <a:p>
            <a:pPr lvl="0"/>
            <a:r>
              <a:rPr lang="en-US" altLang="zh-CN" sz="2000">
                <a:latin typeface="Arial" panose="020B0604020202020204" pitchFamily="34" charset="0"/>
                <a:ea typeface="宋体" panose="02010600030101010101" pitchFamily="2" charset="-122"/>
              </a:rPr>
              <a:t>Gibbs sampler for 100,000 steps</a:t>
            </a:r>
          </a:p>
        </p:txBody>
      </p:sp>
      <p:sp>
        <p:nvSpPr>
          <p:cNvPr id="105479" name="文本框 105478"/>
          <p:cNvSpPr txBox="1"/>
          <p:nvPr/>
        </p:nvSpPr>
        <p:spPr>
          <a:xfrm>
            <a:off x="6324600" y="5410200"/>
            <a:ext cx="5622925" cy="7016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After discriminative fine-tuning: 0.95% error rate </a:t>
            </a:r>
          </a:p>
          <a:p>
            <a:pPr lvl="0"/>
            <a:r>
              <a:rPr lang="en-US" altLang="zh-CN" sz="2000">
                <a:latin typeface="Arial" panose="020B0604020202020204" pitchFamily="34" charset="0"/>
                <a:ea typeface="宋体" panose="02010600030101010101" pitchFamily="2" charset="-122"/>
              </a:rPr>
              <a:t>Compare with DBN 1.2%, SVM 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例：</a:t>
            </a:r>
            <a:r>
              <a:rPr lang="zh-CN" altLang="en-US">
                <a:sym typeface="+mn-ea"/>
              </a:rPr>
              <a:t>NORB dataset</a:t>
            </a:r>
            <a:endParaRPr lang="zh-CN" altLang="en-US"/>
          </a:p>
        </p:txBody>
      </p:sp>
      <p:sp>
        <p:nvSpPr>
          <p:cNvPr id="3" name="内容占位符 2"/>
          <p:cNvSpPr>
            <a:spLocks noGrp="1"/>
          </p:cNvSpPr>
          <p:nvPr>
            <p:ph idx="1"/>
          </p:nvPr>
        </p:nvSpPr>
        <p:spPr/>
        <p:txBody>
          <a:bodyPr/>
          <a:lstStyle/>
          <a:p>
            <a:r>
              <a:rPr lang="zh-CN" altLang="en-US"/>
              <a:t>NORB dataset</a:t>
            </a:r>
          </a:p>
        </p:txBody>
      </p:sp>
      <p:pic>
        <p:nvPicPr>
          <p:cNvPr id="4" name="图片 3"/>
          <p:cNvPicPr>
            <a:picLocks noChangeAspect="1"/>
          </p:cNvPicPr>
          <p:nvPr/>
        </p:nvPicPr>
        <p:blipFill>
          <a:blip r:embed="rId2"/>
          <a:stretch>
            <a:fillRect/>
          </a:stretch>
        </p:blipFill>
        <p:spPr>
          <a:xfrm>
            <a:off x="1947545" y="1985645"/>
            <a:ext cx="7657465" cy="4589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例：NORB dataset</a:t>
            </a:r>
            <a:endParaRPr lang="zh-CN" altLang="en-US"/>
          </a:p>
        </p:txBody>
      </p:sp>
      <p:pic>
        <p:nvPicPr>
          <p:cNvPr id="4" name="内容占位符 3"/>
          <p:cNvPicPr>
            <a:picLocks noGrp="1" noChangeAspect="1"/>
          </p:cNvPicPr>
          <p:nvPr>
            <p:ph idx="1"/>
          </p:nvPr>
        </p:nvPicPr>
        <p:blipFill>
          <a:blip r:embed="rId2"/>
          <a:stretch>
            <a:fillRect/>
          </a:stretch>
        </p:blipFill>
        <p:spPr>
          <a:xfrm>
            <a:off x="4150995" y="1563370"/>
            <a:ext cx="7430770" cy="4732020"/>
          </a:xfrm>
          <a:prstGeom prst="rect">
            <a:avLst/>
          </a:prstGeom>
        </p:spPr>
      </p:pic>
      <p:sp>
        <p:nvSpPr>
          <p:cNvPr id="100358" name="文本框 100357"/>
          <p:cNvSpPr txBox="1"/>
          <p:nvPr/>
        </p:nvSpPr>
        <p:spPr>
          <a:xfrm>
            <a:off x="9888220" y="6295390"/>
            <a:ext cx="1897380" cy="365760"/>
          </a:xfrm>
          <a:prstGeom prst="rect">
            <a:avLst/>
          </a:prstGeom>
          <a:noFill/>
          <a:ln w="9525">
            <a:noFill/>
          </a:ln>
        </p:spPr>
        <p:txBody>
          <a:bodyPr wrap="none" anchor="t">
            <a:spAutoFit/>
          </a:bodyPr>
          <a:lstStyle/>
          <a:p>
            <a:pPr lvl="0" algn="l"/>
            <a:r>
              <a:rPr lang="en-US" altLang="zh-CN">
                <a:latin typeface="Arial" panose="020B0604020202020204" pitchFamily="34" charset="0"/>
                <a:ea typeface="宋体" panose="02010600030101010101" pitchFamily="2" charset="-122"/>
              </a:rPr>
              <a:t>R. Salskhutdinov</a:t>
            </a:r>
          </a:p>
        </p:txBody>
      </p:sp>
      <p:pic>
        <p:nvPicPr>
          <p:cNvPr id="5" name="图片 4"/>
          <p:cNvPicPr>
            <a:picLocks noChangeAspect="1"/>
          </p:cNvPicPr>
          <p:nvPr/>
        </p:nvPicPr>
        <p:blipFill>
          <a:blip r:embed="rId3"/>
          <a:stretch>
            <a:fillRect/>
          </a:stretch>
        </p:blipFill>
        <p:spPr>
          <a:xfrm>
            <a:off x="501650" y="1668780"/>
            <a:ext cx="3372485" cy="43573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Why Greedy Layer Wise Training Works</a:t>
            </a:r>
          </a:p>
        </p:txBody>
      </p:sp>
      <p:sp>
        <p:nvSpPr>
          <p:cNvPr id="3" name="内容占位符 2"/>
          <p:cNvSpPr>
            <a:spLocks noGrp="1"/>
          </p:cNvSpPr>
          <p:nvPr>
            <p:ph idx="1"/>
          </p:nvPr>
        </p:nvSpPr>
        <p:spPr/>
        <p:txBody>
          <a:bodyPr/>
          <a:lstStyle/>
          <a:p>
            <a:r>
              <a:rPr lang="zh-CN" altLang="en-US"/>
              <a:t>Regularization Hypothesis</a:t>
            </a:r>
          </a:p>
          <a:p>
            <a:pPr lvl="1"/>
            <a:r>
              <a:rPr lang="zh-CN" altLang="en-US"/>
              <a:t>Pre-training is “constraining” parameters in a region relevant to unsupervised dataset</a:t>
            </a:r>
          </a:p>
          <a:p>
            <a:pPr lvl="1"/>
            <a:r>
              <a:rPr lang="zh-CN" altLang="en-US"/>
              <a:t>Better generalization</a:t>
            </a:r>
          </a:p>
          <a:p>
            <a:pPr lvl="2"/>
            <a:r>
              <a:rPr lang="zh-CN" altLang="en-US"/>
              <a:t>Representations that better describe unlabeled data are more discriminative for labeled data</a:t>
            </a:r>
          </a:p>
          <a:p>
            <a:pPr lvl="2"/>
            <a:endParaRPr lang="zh-CN" altLang="en-US"/>
          </a:p>
          <a:p>
            <a:r>
              <a:rPr lang="zh-CN" altLang="en-US"/>
              <a:t>Optimization Hypothesis</a:t>
            </a:r>
          </a:p>
          <a:p>
            <a:pPr lvl="1"/>
            <a:r>
              <a:rPr lang="zh-CN" altLang="en-US"/>
              <a:t>Unsupervised training initializes lower level parameters near localities of better minima than random initialization can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2"/>
          <a:stretch>
            <a:fillRect/>
          </a:stretch>
        </p:blipFill>
        <p:spPr>
          <a:xfrm>
            <a:off x="6096000" y="220980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深度学习常用模型</a:t>
            </a:r>
          </a:p>
          <a:p>
            <a:pPr lvl="1"/>
            <a:r>
              <a:rPr lang="en-US" altLang="zh-CN">
                <a:sym typeface="+mn-ea"/>
              </a:rPr>
              <a:t>Deep Boltzmann Machines, DBM</a:t>
            </a:r>
          </a:p>
          <a:p>
            <a:pPr lvl="1"/>
            <a:r>
              <a:rPr lang="zh-CN" altLang="en-US" dirty="0">
                <a:ea typeface="宋体" panose="02010600030101010101" pitchFamily="2" charset="-122"/>
              </a:rPr>
              <a:t>Convolutional Neural Network, CNN</a:t>
            </a:r>
          </a:p>
          <a:p>
            <a:pPr lvl="1"/>
            <a:r>
              <a:rPr lang="zh-CN" altLang="en-US" dirty="0">
                <a:ea typeface="宋体" panose="02010600030101010101" pitchFamily="2" charset="-122"/>
              </a:rPr>
              <a:t>Recurrent Neural Networks, RNN</a:t>
            </a:r>
          </a:p>
          <a:p>
            <a:pPr marL="1905" lvl="3" indent="1369695"/>
            <a:endParaRPr lang="zh-CN" altLang="en-US" dirty="0">
              <a:ea typeface="宋体" panose="02010600030101010101" pitchFamily="2" charset="-122"/>
            </a:endParaRPr>
          </a:p>
          <a:p>
            <a:pPr marL="1905" lvl="4" indent="1826895"/>
            <a:endParaRPr lang="zh-CN" altLang="en-US" dirty="0"/>
          </a:p>
          <a:p>
            <a:r>
              <a:rPr lang="zh-CN" altLang="en-US" dirty="0">
                <a:ea typeface="宋体" panose="02010600030101010101" pitchFamily="2" charset="-122"/>
                <a:sym typeface="+mn-ea"/>
              </a:rPr>
              <a:t>深度学习的使用</a:t>
            </a:r>
            <a:endParaRPr lang="zh-CN" altLang="en-US" dirty="0">
              <a:ea typeface="宋体" panose="02010600030101010101" pitchFamily="2" charset="-122"/>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l">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en-US" altLang="x-none" sz="40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0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Calibri" panose="020F0502020204030204" pitchFamily="2" charset="0"/>
                <a:ea typeface="Arial" panose="020B0604020202020204" pitchFamily="34" charset="0"/>
                <a:sym typeface="Arial" panose="020B0604020202020204" pitchFamily="34" charset="0"/>
              </a:rPr>
              <a:t>——</a:t>
            </a:r>
            <a:r>
              <a:rPr lang="en-US" altLang="x-none" sz="3200" kern="1200" dirty="0">
                <a:latin typeface="Calibri" panose="020F0502020204030204" pitchFamily="2" charset="0"/>
                <a:ea typeface="Arial" panose="020B0604020202020204" pitchFamily="34" charset="0"/>
                <a:sym typeface="Arial" panose="020B0604020202020204" pitchFamily="34" charset="0"/>
              </a:rPr>
              <a:t>Convolutional Neural Networks</a:t>
            </a:r>
            <a:r>
              <a:rPr lang="zh-CN" altLang="en-US" sz="3200" kern="1200" dirty="0">
                <a:latin typeface="Calibri" panose="020F0502020204030204" pitchFamily="2" charset="0"/>
                <a:ea typeface="宋体" panose="02010600030101010101" pitchFamily="2" charset="-122"/>
                <a:sym typeface="Arial" panose="020B0604020202020204" pitchFamily="34" charset="0"/>
              </a:rPr>
              <a:t>, CNN</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6145"/>
          <p:cNvSpPr>
            <a:spLocks noGrp="1"/>
          </p:cNvSpPr>
          <p:nvPr>
            <p:ph type="title"/>
          </p:nvPr>
        </p:nvSpPr>
        <p:spPr/>
        <p:txBody>
          <a:bodyPr vert="horz" wrap="square" lIns="91436" tIns="45718" rIns="91436" bIns="45718" anchor="ctr"/>
          <a:lstStyle/>
          <a:p>
            <a:r>
              <a:rPr lang="en-US" altLang="x-none" dirty="0"/>
              <a:t>Convolutional Neural Networks</a:t>
            </a:r>
            <a:r>
              <a:rPr lang="zh-CN" altLang="en-US" dirty="0"/>
              <a:t>卷积神经网络</a:t>
            </a:r>
          </a:p>
        </p:txBody>
      </p:sp>
      <p:sp>
        <p:nvSpPr>
          <p:cNvPr id="6147" name="文本占位符 6146"/>
          <p:cNvSpPr>
            <a:spLocks noGrp="1"/>
          </p:cNvSpPr>
          <p:nvPr>
            <p:ph type="body" idx="1"/>
          </p:nvPr>
        </p:nvSpPr>
        <p:spPr/>
        <p:txBody>
          <a:bodyPr vert="horz" wrap="square" lIns="91436" tIns="45718" rIns="91436" bIns="45718" anchor="t"/>
          <a:lstStyle/>
          <a:p>
            <a:pPr marL="1905" indent="-1905"/>
            <a:r>
              <a:rPr lang="zh-CN" altLang="en-US" dirty="0"/>
              <a:t>20世纪60年代，Hubel和Wiesel研究猫脑皮层</a:t>
            </a:r>
          </a:p>
          <a:p>
            <a:pPr marL="459105" lvl="1" indent="-1905"/>
            <a:r>
              <a:rPr lang="zh-CN" altLang="en-US" dirty="0"/>
              <a:t>用于局部敏感和方向选择的神经元</a:t>
            </a:r>
            <a:r>
              <a:rPr lang="zh-CN" altLang="en-US" dirty="0">
                <a:ea typeface="宋体" panose="02010600030101010101" pitchFamily="2" charset="-122"/>
              </a:rPr>
              <a:t>，其独特的网络结构可以有效地降低反馈神经网络的复杂性</a:t>
            </a:r>
          </a:p>
          <a:p>
            <a:pPr marL="1905" lvl="1" indent="455295"/>
            <a:endParaRPr lang="zh-CN" altLang="en-US" dirty="0">
              <a:ea typeface="宋体" panose="02010600030101010101" pitchFamily="2" charset="-122"/>
            </a:endParaRPr>
          </a:p>
          <a:p>
            <a:pPr marL="1905" indent="-1905"/>
            <a:r>
              <a:rPr lang="zh-CN" altLang="en-US" dirty="0">
                <a:ea typeface="宋体" panose="02010600030101010101" pitchFamily="2" charset="-122"/>
              </a:rPr>
              <a:t>卷积神经网络是一种特殊的深层神经网络模型</a:t>
            </a:r>
          </a:p>
          <a:p>
            <a:pPr marL="459105" lvl="1" indent="-1905"/>
            <a:r>
              <a:rPr lang="zh-CN" altLang="en-US" dirty="0">
                <a:ea typeface="宋体" panose="02010600030101010101" pitchFamily="2" charset="-122"/>
              </a:rPr>
              <a:t>它的神经元间的连接是非全连接的</a:t>
            </a:r>
          </a:p>
          <a:p>
            <a:pPr marL="459105" lvl="1" indent="-1905"/>
            <a:r>
              <a:rPr lang="zh-CN" altLang="en-US" dirty="0">
                <a:ea typeface="宋体" panose="02010600030101010101" pitchFamily="2" charset="-122"/>
              </a:rPr>
              <a:t>同一层中某些神经元之间的连接的权重是共享的（即相同的）。</a:t>
            </a:r>
          </a:p>
          <a:p>
            <a:pPr marL="1905" indent="-1905"/>
            <a:endParaRPr lang="zh-CN" altLang="en-US" dirty="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p:txBody>
          <a:bodyPr vert="horz" wrap="square" lIns="91436" tIns="45718" rIns="91436" bIns="45718" anchor="ctr"/>
          <a:lstStyle/>
          <a:p>
            <a:r>
              <a:rPr lang="en-US" altLang="zh-CN"/>
              <a:t>Hubel-Wiesel</a:t>
            </a:r>
            <a:r>
              <a:rPr lang="zh-CN" altLang="en-US"/>
              <a:t>结构</a:t>
            </a:r>
          </a:p>
        </p:txBody>
      </p:sp>
      <p:sp>
        <p:nvSpPr>
          <p:cNvPr id="8195" name="文本占位符 8194"/>
          <p:cNvSpPr>
            <a:spLocks noGrp="1"/>
          </p:cNvSpPr>
          <p:nvPr>
            <p:ph type="body" idx="1"/>
          </p:nvPr>
        </p:nvSpPr>
        <p:spPr/>
        <p:txBody>
          <a:bodyPr vert="horz" wrap="square" lIns="91436" tIns="45718" rIns="91436" bIns="45718" anchor="t"/>
          <a:lstStyle/>
          <a:p>
            <a:r>
              <a:rPr lang="zh-CN" altLang="en-US" dirty="0"/>
              <a:t>基于猫的初级视皮层(VI区)的研究。</a:t>
            </a:r>
          </a:p>
          <a:p>
            <a:pPr lvl="1"/>
            <a:r>
              <a:rPr lang="zh-CN" altLang="en-US" dirty="0"/>
              <a:t>简单细胞</a:t>
            </a:r>
          </a:p>
          <a:p>
            <a:pPr lvl="1"/>
            <a:r>
              <a:rPr lang="zh-CN" altLang="en-US" dirty="0"/>
              <a:t>复杂细胞</a:t>
            </a:r>
          </a:p>
          <a:p>
            <a:pPr marL="1905" lvl="1" indent="455295"/>
            <a:endParaRPr lang="zh-CN" altLang="en-US" dirty="0"/>
          </a:p>
          <a:p>
            <a:r>
              <a:rPr lang="zh-CN" altLang="en-US" dirty="0"/>
              <a:t>两层神经网络模拟初级视皮层中的简单细胞和复杂细胞</a:t>
            </a:r>
          </a:p>
          <a:p>
            <a:pPr lvl="1"/>
            <a:r>
              <a:rPr lang="zh-CN" altLang="en-US" dirty="0"/>
              <a:t>每层的神经元被组织成二维平面</a:t>
            </a:r>
          </a:p>
          <a:p>
            <a:pPr lvl="1"/>
            <a:r>
              <a:rPr lang="zh-CN" altLang="en-US" dirty="0"/>
              <a:t>“简单细胞”层提取其输入</a:t>
            </a:r>
            <a:r>
              <a:rPr lang="zh-CN" altLang="en-US" dirty="0">
                <a:ea typeface="宋体" panose="02010600030101010101" pitchFamily="2" charset="-122"/>
              </a:rPr>
              <a:t>中</a:t>
            </a:r>
            <a:r>
              <a:rPr lang="zh-CN" altLang="en-US" dirty="0"/>
              <a:t>的局部特征</a:t>
            </a:r>
          </a:p>
          <a:p>
            <a:pPr lvl="1"/>
            <a:r>
              <a:rPr lang="zh-CN" altLang="en-US" dirty="0"/>
              <a:t>“复杂细胞”层组合“简单细胞”层</a:t>
            </a:r>
            <a:r>
              <a:rPr lang="zh-CN" altLang="en-US" dirty="0">
                <a:ea typeface="宋体" panose="02010600030101010101" pitchFamily="2" charset="-122"/>
              </a:rPr>
              <a:t>中</a:t>
            </a:r>
            <a:r>
              <a:rPr lang="zh-CN" altLang="en-US" dirty="0"/>
              <a:t>相应的子区域，使得整个网络对局部变换具有一定的不变性。</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0243" name="文本占位符 10242"/>
          <p:cNvSpPr>
            <a:spLocks noGrp="1"/>
          </p:cNvSpPr>
          <p:nvPr>
            <p:ph type="body" idx="1"/>
          </p:nvPr>
        </p:nvSpPr>
        <p:spPr/>
        <p:txBody>
          <a:bodyPr vert="horz" wrap="square" lIns="91436" tIns="45718" rIns="91436" bIns="45718" anchor="t"/>
          <a:lstStyle/>
          <a:p>
            <a:r>
              <a:rPr lang="zh-CN" altLang="en-US"/>
              <a:t>局部感知野</a:t>
            </a:r>
          </a:p>
          <a:p>
            <a:pPr lvl="1"/>
            <a:r>
              <a:rPr lang="zh-CN" altLang="en-US"/>
              <a:t>图像的空间联系也是局部的像素联系较为紧密，而距离较远的像素相关性则较弱。</a:t>
            </a:r>
          </a:p>
          <a:p>
            <a:pPr lvl="1"/>
            <a:r>
              <a:rPr lang="zh-CN" altLang="en-US"/>
              <a:t>减少了需要训练的权值数目</a:t>
            </a:r>
          </a:p>
        </p:txBody>
      </p:sp>
      <p:pic>
        <p:nvPicPr>
          <p:cNvPr id="10244" name="Picture 2" descr="c:\users\user\appdata\roaming\360se6\USERDA~1\Temp\136556~2.JPG"/>
          <p:cNvPicPr>
            <a:picLocks noChangeAspect="1"/>
          </p:cNvPicPr>
          <p:nvPr/>
        </p:nvPicPr>
        <p:blipFill>
          <a:blip r:embed="rId3"/>
          <a:stretch>
            <a:fillRect/>
          </a:stretch>
        </p:blipFill>
        <p:spPr>
          <a:xfrm>
            <a:off x="3162300" y="3429000"/>
            <a:ext cx="8240713" cy="3281363"/>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22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2291" name="文本占位符 12290"/>
          <p:cNvSpPr>
            <a:spLocks noGrp="1"/>
          </p:cNvSpPr>
          <p:nvPr>
            <p:ph type="body" idx="1"/>
          </p:nvPr>
        </p:nvSpPr>
        <p:spPr>
          <a:xfrm>
            <a:off x="406400" y="1397000"/>
            <a:ext cx="5765800" cy="4729163"/>
          </a:xfrm>
        </p:spPr>
        <p:txBody>
          <a:bodyPr vert="horz" wrap="square" lIns="91436" tIns="45718" rIns="91436" bIns="45718" anchor="t"/>
          <a:lstStyle/>
          <a:p>
            <a:r>
              <a:rPr lang="zh-CN" altLang="en-US" dirty="0">
                <a:ea typeface="宋体" panose="02010600030101010101" pitchFamily="2" charset="-122"/>
              </a:rPr>
              <a:t>参数共享</a:t>
            </a:r>
          </a:p>
          <a:p>
            <a:pPr lvl="1"/>
            <a:r>
              <a:rPr lang="zh-CN" altLang="en-US" dirty="0"/>
              <a:t>图像的一部分的统计特性与其他部分是一样的。</a:t>
            </a:r>
          </a:p>
          <a:p>
            <a:pPr lvl="1"/>
            <a:r>
              <a:rPr lang="zh-CN" altLang="en-US" dirty="0"/>
              <a:t>在输入的不同位置检测同一种特征</a:t>
            </a:r>
          </a:p>
          <a:p>
            <a:pPr lvl="1"/>
            <a:r>
              <a:rPr lang="zh-CN" altLang="en-US" dirty="0"/>
              <a:t>平移</a:t>
            </a:r>
            <a:r>
              <a:rPr lang="zh-CN" altLang="en-US" dirty="0">
                <a:ea typeface="宋体" panose="02010600030101010101" pitchFamily="2" charset="-122"/>
              </a:rPr>
              <a:t>不</a:t>
            </a:r>
            <a:r>
              <a:rPr lang="zh-CN" altLang="en-US" dirty="0"/>
              <a:t>变</a:t>
            </a:r>
            <a:r>
              <a:rPr lang="zh-CN" altLang="en-US" dirty="0">
                <a:ea typeface="宋体" panose="02010600030101010101" pitchFamily="2" charset="-122"/>
              </a:rPr>
              <a:t>性</a:t>
            </a:r>
            <a:endParaRPr lang="zh-CN" altLang="en-US" dirty="0"/>
          </a:p>
        </p:txBody>
      </p:sp>
      <p:pic>
        <p:nvPicPr>
          <p:cNvPr id="12292" name="图片 12291"/>
          <p:cNvPicPr>
            <a:picLocks noChangeAspect="1"/>
          </p:cNvPicPr>
          <p:nvPr/>
        </p:nvPicPr>
        <p:blipFill>
          <a:blip r:embed="rId3"/>
          <a:stretch>
            <a:fillRect/>
          </a:stretch>
        </p:blipFill>
        <p:spPr>
          <a:xfrm>
            <a:off x="6400800" y="1828800"/>
            <a:ext cx="5181600" cy="473392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Convolution卷积</a:t>
            </a:r>
            <a:endParaRPr lang="zh-CN" altLang="en-US" dirty="0"/>
          </a:p>
        </p:txBody>
      </p:sp>
      <p:sp>
        <p:nvSpPr>
          <p:cNvPr id="14339" name="文本占位符 143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一维卷积</a:t>
            </a:r>
          </a:p>
          <a:p>
            <a:endParaRPr lang="zh-CN" altLang="en-US" dirty="0"/>
          </a:p>
          <a:p>
            <a:endParaRPr lang="zh-CN" altLang="en-US" dirty="0"/>
          </a:p>
          <a:p>
            <a:endParaRPr lang="zh-CN" altLang="en-US" dirty="0"/>
          </a:p>
          <a:p>
            <a:endParaRPr lang="zh-CN" altLang="en-US" dirty="0"/>
          </a:p>
          <a:p>
            <a:endParaRPr lang="zh-CN" altLang="en-US" dirty="0"/>
          </a:p>
          <a:p>
            <a:r>
              <a:rPr lang="zh-CN" altLang="en-US" dirty="0">
                <a:ea typeface="宋体" panose="02010600030101010101" pitchFamily="2" charset="-122"/>
              </a:rPr>
              <a:t>二维卷积</a:t>
            </a:r>
            <a:endParaRPr lang="zh-CN" altLang="en-US" dirty="0"/>
          </a:p>
        </p:txBody>
      </p:sp>
      <p:graphicFrame>
        <p:nvGraphicFramePr>
          <p:cNvPr id="14340" name="对象 14339">
            <a:hlinkClick r:id="" action="ppaction://ole?verb=0"/>
          </p:cNvPr>
          <p:cNvGraphicFramePr>
            <a:graphicFrameLocks noChangeAspect="1"/>
          </p:cNvGraphicFramePr>
          <p:nvPr/>
        </p:nvGraphicFramePr>
        <p:xfrm>
          <a:off x="2895600" y="1676400"/>
          <a:ext cx="3352800" cy="869950"/>
        </p:xfrm>
        <a:graphic>
          <a:graphicData uri="http://schemas.openxmlformats.org/presentationml/2006/ole">
            <mc:AlternateContent xmlns:mc="http://schemas.openxmlformats.org/markup-compatibility/2006">
              <mc:Choice xmlns:v="urn:schemas-microsoft-com:vml" Requires="v">
                <p:oleObj spid="_x0000_s6146" r:id="rId3" imgW="977900" imgH="254000" progId="Equation.KSEE3">
                  <p:embed/>
                </p:oleObj>
              </mc:Choice>
              <mc:Fallback>
                <p:oleObj r:id="rId3" imgW="977900" imgH="254000" progId="Equation.KSEE3">
                  <p:embed/>
                  <p:pic>
                    <p:nvPicPr>
                      <p:cNvPr id="0" name="图片 3076"/>
                      <p:cNvPicPr/>
                      <p:nvPr/>
                    </p:nvPicPr>
                    <p:blipFill>
                      <a:blip r:embed="rId4"/>
                      <a:stretch>
                        <a:fillRect/>
                      </a:stretch>
                    </p:blipFill>
                    <p:spPr>
                      <a:xfrm>
                        <a:off x="2895600" y="1676400"/>
                        <a:ext cx="3352800" cy="869950"/>
                      </a:xfrm>
                      <a:prstGeom prst="rect">
                        <a:avLst/>
                      </a:prstGeom>
                      <a:noFill/>
                      <a:ln w="38100">
                        <a:noFill/>
                        <a:miter/>
                      </a:ln>
                    </p:spPr>
                  </p:pic>
                </p:oleObj>
              </mc:Fallback>
            </mc:AlternateContent>
          </a:graphicData>
        </a:graphic>
      </p:graphicFrame>
      <p:pic>
        <p:nvPicPr>
          <p:cNvPr id="14341" name="图片 14340"/>
          <p:cNvPicPr>
            <a:picLocks noChangeAspect="1"/>
          </p:cNvPicPr>
          <p:nvPr/>
        </p:nvPicPr>
        <p:blipFill>
          <a:blip r:embed="rId5"/>
          <a:stretch>
            <a:fillRect/>
          </a:stretch>
        </p:blipFill>
        <p:spPr>
          <a:xfrm>
            <a:off x="1371600" y="2819400"/>
            <a:ext cx="6386513" cy="1633538"/>
          </a:xfrm>
          <a:prstGeom prst="rect">
            <a:avLst/>
          </a:prstGeom>
          <a:noFill/>
          <a:ln w="9525">
            <a:noFill/>
          </a:ln>
        </p:spPr>
      </p:pic>
      <p:pic>
        <p:nvPicPr>
          <p:cNvPr id="14342" name="图片 14341"/>
          <p:cNvPicPr>
            <a:picLocks noChangeAspect="1"/>
          </p:cNvPicPr>
          <p:nvPr/>
        </p:nvPicPr>
        <p:blipFill>
          <a:blip r:embed="rId6"/>
          <a:stretch>
            <a:fillRect/>
          </a:stretch>
        </p:blipFill>
        <p:spPr>
          <a:xfrm>
            <a:off x="1447800" y="2895600"/>
            <a:ext cx="6286500" cy="1573213"/>
          </a:xfrm>
          <a:prstGeom prst="rect">
            <a:avLst/>
          </a:prstGeom>
          <a:noFill/>
          <a:ln w="9525">
            <a:noFill/>
          </a:ln>
        </p:spPr>
      </p:pic>
      <p:pic>
        <p:nvPicPr>
          <p:cNvPr id="14343" name="图片 14342"/>
          <p:cNvPicPr>
            <a:picLocks noChangeAspect="1"/>
          </p:cNvPicPr>
          <p:nvPr/>
        </p:nvPicPr>
        <p:blipFill>
          <a:blip r:embed="rId7"/>
          <a:stretch>
            <a:fillRect/>
          </a:stretch>
        </p:blipFill>
        <p:spPr>
          <a:xfrm>
            <a:off x="1524000" y="2819400"/>
            <a:ext cx="6181725" cy="1598613"/>
          </a:xfrm>
          <a:prstGeom prst="rect">
            <a:avLst/>
          </a:prstGeom>
          <a:noFill/>
          <a:ln w="9525">
            <a:noFill/>
          </a:ln>
        </p:spPr>
      </p:pic>
      <p:sp>
        <p:nvSpPr>
          <p:cNvPr id="14344" name="文本框 14343"/>
          <p:cNvSpPr txBox="1"/>
          <p:nvPr/>
        </p:nvSpPr>
        <p:spPr>
          <a:xfrm>
            <a:off x="914400" y="3962400"/>
            <a:ext cx="512763" cy="457200"/>
          </a:xfrm>
          <a:prstGeom prst="rect">
            <a:avLst/>
          </a:prstGeom>
          <a:noFill/>
          <a:ln w="9525">
            <a:noFill/>
          </a:ln>
        </p:spPr>
        <p:txBody>
          <a:bodyPr>
            <a:spAutoFit/>
          </a:bodyPr>
          <a:lstStyle/>
          <a:p>
            <a:pPr lvl="0"/>
            <a:r>
              <a:rPr lang="zh-CN" altLang="en-US" sz="2400" dirty="0">
                <a:latin typeface="Arial" panose="020B0604020202020204" pitchFamily="34" charset="0"/>
                <a:ea typeface="宋体" panose="02010600030101010101" pitchFamily="2" charset="-122"/>
              </a:rPr>
              <a:t>x:</a:t>
            </a:r>
          </a:p>
        </p:txBody>
      </p:sp>
      <p:sp>
        <p:nvSpPr>
          <p:cNvPr id="14345" name="文本框 14344"/>
          <p:cNvSpPr txBox="1"/>
          <p:nvPr/>
        </p:nvSpPr>
        <p:spPr>
          <a:xfrm>
            <a:off x="914400" y="3055938"/>
            <a:ext cx="512763"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c:</a:t>
            </a:r>
            <a:endParaRPr lang="zh-CN" altLang="en-US" dirty="0">
              <a:latin typeface="Arial" panose="020B0604020202020204" pitchFamily="34" charset="0"/>
              <a:ea typeface="宋体" panose="02010600030101010101" pitchFamily="2" charset="-122"/>
            </a:endParaRPr>
          </a:p>
        </p:txBody>
      </p:sp>
      <p:pic>
        <p:nvPicPr>
          <p:cNvPr id="14346" name="图片 14345"/>
          <p:cNvPicPr>
            <a:picLocks noChangeAspect="1"/>
          </p:cNvPicPr>
          <p:nvPr/>
        </p:nvPicPr>
        <p:blipFill>
          <a:blip r:embed="rId8"/>
          <a:stretch>
            <a:fillRect/>
          </a:stretch>
        </p:blipFill>
        <p:spPr>
          <a:xfrm>
            <a:off x="3886200" y="3200400"/>
            <a:ext cx="6877050" cy="3124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34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3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34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34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p:bldP spid="14344" grpId="1" bldLvl="0"/>
      <p:bldP spid="14345" grpId="0" bldLvl="0"/>
      <p:bldP spid="14345" grpId="1" bldLvl="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卷积</a:t>
            </a:r>
            <a:endParaRPr lang="zh-CN" altLang="en-US" dirty="0"/>
          </a:p>
        </p:txBody>
      </p:sp>
      <p:sp>
        <p:nvSpPr>
          <p:cNvPr id="15363" name="文本占位符 153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稀疏连接</a:t>
            </a:r>
          </a:p>
          <a:p>
            <a:r>
              <a:rPr lang="zh-CN" altLang="en-US" dirty="0">
                <a:ea typeface="宋体" panose="02010600030101010101" pitchFamily="2" charset="-122"/>
              </a:rPr>
              <a:t>参数共享</a:t>
            </a:r>
            <a:endParaRPr lang="zh-CN" altLang="en-US" dirty="0"/>
          </a:p>
        </p:txBody>
      </p:sp>
      <p:pic>
        <p:nvPicPr>
          <p:cNvPr id="15364" name="图片 15363"/>
          <p:cNvPicPr>
            <a:picLocks noChangeAspect="1"/>
          </p:cNvPicPr>
          <p:nvPr/>
        </p:nvPicPr>
        <p:blipFill>
          <a:blip r:embed="rId2"/>
          <a:stretch>
            <a:fillRect/>
          </a:stretch>
        </p:blipFill>
        <p:spPr>
          <a:xfrm>
            <a:off x="762000" y="3048000"/>
            <a:ext cx="6096000" cy="3140075"/>
          </a:xfrm>
          <a:prstGeom prst="rect">
            <a:avLst/>
          </a:prstGeom>
          <a:noFill/>
          <a:ln w="9525">
            <a:noFill/>
          </a:ln>
        </p:spPr>
      </p:pic>
      <p:pic>
        <p:nvPicPr>
          <p:cNvPr id="15365" name="图片 15364"/>
          <p:cNvPicPr>
            <a:picLocks noChangeAspect="1"/>
          </p:cNvPicPr>
          <p:nvPr/>
        </p:nvPicPr>
        <p:blipFill>
          <a:blip r:embed="rId3"/>
          <a:stretch>
            <a:fillRect/>
          </a:stretch>
        </p:blipFill>
        <p:spPr>
          <a:xfrm>
            <a:off x="7391400" y="1828800"/>
            <a:ext cx="3733800" cy="442595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p:txBody>
          <a:bodyPr vert="horz" wrap="square" lIns="91436" tIns="45718" rIns="91436" bIns="45718" anchor="ctr"/>
          <a:lstStyle/>
          <a:p>
            <a:r>
              <a:rPr lang="zh-CN" altLang="en-US"/>
              <a:t>多卷积核</a:t>
            </a:r>
          </a:p>
        </p:txBody>
      </p:sp>
      <p:sp>
        <p:nvSpPr>
          <p:cNvPr id="16387" name="文本占位符 16386"/>
          <p:cNvSpPr>
            <a:spLocks noGrp="1"/>
          </p:cNvSpPr>
          <p:nvPr>
            <p:ph type="body" idx="1"/>
          </p:nvPr>
        </p:nvSpPr>
        <p:spPr/>
        <p:txBody>
          <a:bodyPr vert="horz" wrap="square" lIns="91436" tIns="45718" rIns="91436" bIns="45718" anchor="t"/>
          <a:lstStyle/>
          <a:p>
            <a:r>
              <a:rPr lang="zh-CN" altLang="en-US"/>
              <a:t>每个卷积核都会将图像生成为另一幅图像。</a:t>
            </a:r>
          </a:p>
          <a:p>
            <a:pPr lvl="1"/>
            <a:r>
              <a:rPr lang="zh-CN" altLang="en-US"/>
              <a:t>两个卷积核就可以将生成两幅图像，这两幅图像可以看做是一张图像的不同的通道。</a:t>
            </a:r>
          </a:p>
        </p:txBody>
      </p:sp>
      <p:pic>
        <p:nvPicPr>
          <p:cNvPr id="16388" name="图片 16387"/>
          <p:cNvPicPr>
            <a:picLocks noChangeAspect="1"/>
          </p:cNvPicPr>
          <p:nvPr/>
        </p:nvPicPr>
        <p:blipFill>
          <a:blip r:embed="rId3"/>
          <a:stretch>
            <a:fillRect/>
          </a:stretch>
        </p:blipFill>
        <p:spPr>
          <a:xfrm>
            <a:off x="1295400" y="3048000"/>
            <a:ext cx="3213100" cy="3276600"/>
          </a:xfrm>
          <a:prstGeom prst="rect">
            <a:avLst/>
          </a:prstGeom>
          <a:noFill/>
          <a:ln w="9525">
            <a:noFill/>
          </a:ln>
        </p:spPr>
      </p:pic>
      <p:pic>
        <p:nvPicPr>
          <p:cNvPr id="16389" name="图片 16388"/>
          <p:cNvPicPr>
            <a:picLocks noChangeAspect="1"/>
          </p:cNvPicPr>
          <p:nvPr/>
        </p:nvPicPr>
        <p:blipFill>
          <a:blip r:embed="rId4"/>
          <a:stretch>
            <a:fillRect/>
          </a:stretch>
        </p:blipFill>
        <p:spPr>
          <a:xfrm>
            <a:off x="5791200" y="2895600"/>
            <a:ext cx="4876800" cy="3078163"/>
          </a:xfrm>
          <a:prstGeom prst="rect">
            <a:avLst/>
          </a:prstGeom>
          <a:noFill/>
          <a:ln w="9525">
            <a:noFill/>
          </a:ln>
        </p:spPr>
      </p:pic>
      <p:sp>
        <p:nvSpPr>
          <p:cNvPr id="16390" name="文本框 16389"/>
          <p:cNvSpPr txBox="1"/>
          <p:nvPr/>
        </p:nvSpPr>
        <p:spPr>
          <a:xfrm>
            <a:off x="6858000" y="6019800"/>
            <a:ext cx="3638550" cy="365125"/>
          </a:xfrm>
          <a:prstGeom prst="rect">
            <a:avLst/>
          </a:prstGeom>
          <a:noFill/>
          <a:ln w="9525">
            <a:noFill/>
          </a:ln>
        </p:spPr>
        <p:txBody>
          <a:bodyPr wrap="none" anchor="t">
            <a:spAutoFit/>
          </a:bodyPr>
          <a:lstStyle/>
          <a:p>
            <a:pPr lvl="0"/>
            <a:r>
              <a:rPr lang="zh-CN" altLang="en-US">
                <a:latin typeface="Arial" panose="020B0604020202020204" pitchFamily="34" charset="0"/>
                <a:ea typeface="宋体" panose="02010600030101010101" pitchFamily="2" charset="-122"/>
              </a:rPr>
              <a:t>由</a:t>
            </a:r>
            <a:r>
              <a:rPr lang="en-US" altLang="zh-CN">
                <a:latin typeface="Arial" panose="020B0604020202020204" pitchFamily="34" charset="0"/>
                <a:ea typeface="宋体" panose="02010600030101010101" pitchFamily="2" charset="-122"/>
              </a:rPr>
              <a:t>4</a:t>
            </a:r>
            <a:r>
              <a:rPr lang="zh-CN" altLang="en-US">
                <a:latin typeface="Arial" panose="020B0604020202020204" pitchFamily="34" charset="0"/>
                <a:ea typeface="宋体" panose="02010600030101010101" pitchFamily="2" charset="-122"/>
              </a:rPr>
              <a:t>个通道卷积得到</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个通道的过程</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Pooling池化</a:t>
            </a:r>
            <a:endParaRPr lang="zh-CN" altLang="en-US" dirty="0"/>
          </a:p>
        </p:txBody>
      </p:sp>
      <p:sp>
        <p:nvSpPr>
          <p:cNvPr id="18435" name="文本占位符 18434"/>
          <p:cNvSpPr>
            <a:spLocks noGrp="1"/>
          </p:cNvSpPr>
          <p:nvPr>
            <p:ph type="body" idx="1"/>
          </p:nvPr>
        </p:nvSpPr>
        <p:spPr/>
        <p:txBody>
          <a:bodyPr vert="horz" wrap="square" lIns="91436" tIns="45718" rIns="91436" bIns="45718" anchor="t"/>
          <a:lstStyle/>
          <a:p>
            <a:pPr marL="1905" indent="-1905"/>
            <a:r>
              <a:rPr lang="zh-CN" altLang="en-US" dirty="0"/>
              <a:t>通过卷积获得了特征 之后，下一步利用这些特征去做分类。</a:t>
            </a:r>
          </a:p>
          <a:p>
            <a:pPr marL="459105" lvl="1" indent="-1905"/>
            <a:r>
              <a:rPr lang="zh-CN" altLang="en-US" dirty="0"/>
              <a:t>使用</a:t>
            </a:r>
            <a:r>
              <a:rPr lang="zh-CN" altLang="en-US" dirty="0">
                <a:ea typeface="宋体" panose="02010600030101010101" pitchFamily="2" charset="-122"/>
              </a:rPr>
              <a:t>卷积</a:t>
            </a:r>
            <a:r>
              <a:rPr lang="zh-CN" altLang="en-US" dirty="0"/>
              <a:t>时是利用了图像的</a:t>
            </a:r>
            <a:r>
              <a:rPr lang="zh-CN" altLang="en-US" dirty="0">
                <a:ea typeface="宋体" panose="02010600030101010101" pitchFamily="2" charset="-122"/>
              </a:rPr>
              <a:t>“静态”</a:t>
            </a:r>
            <a:r>
              <a:rPr lang="zh-CN" altLang="en-US" dirty="0"/>
              <a:t>特征</a:t>
            </a:r>
          </a:p>
          <a:p>
            <a:pPr marL="459105" lvl="1" indent="-1905"/>
            <a:r>
              <a:rPr lang="zh-CN" altLang="en-US" dirty="0">
                <a:ea typeface="宋体" panose="02010600030101010101" pitchFamily="2" charset="-122"/>
              </a:rPr>
              <a:t>Pooling, </a:t>
            </a:r>
            <a:r>
              <a:rPr lang="zh-CN" altLang="en-US" dirty="0"/>
              <a:t>对不同位置的特征进行聚合统计</a:t>
            </a:r>
          </a:p>
          <a:p>
            <a:pPr marL="1905" indent="-1905"/>
            <a:r>
              <a:rPr lang="zh-CN" altLang="en-US" dirty="0">
                <a:ea typeface="宋体" panose="02010600030101010101" pitchFamily="2" charset="-122"/>
              </a:rPr>
              <a:t>子采样</a:t>
            </a:r>
          </a:p>
          <a:p>
            <a:pPr marL="459105" lvl="1" indent="-1905"/>
            <a:r>
              <a:rPr lang="zh-CN" altLang="en-US" dirty="0"/>
              <a:t>Average pool</a:t>
            </a:r>
          </a:p>
          <a:p>
            <a:pPr marL="1830705" lvl="4" indent="-1905"/>
            <a:endParaRPr lang="zh-CN" altLang="en-US" dirty="0"/>
          </a:p>
          <a:p>
            <a:pPr marL="459105" lvl="1" indent="-1905"/>
            <a:r>
              <a:rPr lang="zh-CN" altLang="en-US" dirty="0"/>
              <a:t>Max pool</a:t>
            </a:r>
          </a:p>
          <a:p>
            <a:pPr marL="2287905" lvl="5" indent="-1905"/>
            <a:endParaRPr lang="zh-CN" altLang="en-US" dirty="0"/>
          </a:p>
          <a:p>
            <a:pPr marL="459105" lvl="1" indent="-1905"/>
            <a:r>
              <a:rPr lang="zh-CN" altLang="en-US" dirty="0"/>
              <a:t>L2 pool</a:t>
            </a:r>
          </a:p>
        </p:txBody>
      </p:sp>
      <p:sp>
        <p:nvSpPr>
          <p:cNvPr id="18436" name="文本框 18435"/>
          <p:cNvSpPr txBox="1"/>
          <p:nvPr/>
        </p:nvSpPr>
        <p:spPr>
          <a:xfrm>
            <a:off x="6249988" y="5867400"/>
            <a:ext cx="2247900" cy="365125"/>
          </a:xfrm>
          <a:prstGeom prst="rect">
            <a:avLst/>
          </a:prstGeom>
          <a:noFill/>
          <a:ln w="9525">
            <a:noFill/>
          </a:ln>
        </p:spPr>
        <p:txBody>
          <a:bodyPr wrap="square">
            <a:spAutoFit/>
          </a:bodyPr>
          <a:lstStyle/>
          <a:p>
            <a:pPr lvl="0"/>
            <a:r>
              <a:rPr lang="zh-CN" altLang="en-US" dirty="0">
                <a:latin typeface="Arial" panose="020B0604020202020204" pitchFamily="34" charset="0"/>
                <a:ea typeface="宋体" panose="02010600030101010101" pitchFamily="2" charset="-122"/>
              </a:rPr>
              <a:t>Convolved Feature</a:t>
            </a:r>
          </a:p>
        </p:txBody>
      </p:sp>
      <p:sp>
        <p:nvSpPr>
          <p:cNvPr id="18437" name="文本框 18436"/>
          <p:cNvSpPr txBox="1"/>
          <p:nvPr/>
        </p:nvSpPr>
        <p:spPr>
          <a:xfrm>
            <a:off x="9982200" y="5715000"/>
            <a:ext cx="19748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Pooled Feature</a:t>
            </a:r>
          </a:p>
        </p:txBody>
      </p:sp>
      <p:graphicFrame>
        <p:nvGraphicFramePr>
          <p:cNvPr id="18438" name="对象 18437">
            <a:hlinkClick r:id="" action="ppaction://ole?verb=0"/>
          </p:cNvPr>
          <p:cNvGraphicFramePr>
            <a:graphicFrameLocks noChangeAspect="1"/>
          </p:cNvGraphicFramePr>
          <p:nvPr/>
        </p:nvGraphicFramePr>
        <p:xfrm>
          <a:off x="3581400" y="3429000"/>
          <a:ext cx="1143000" cy="863600"/>
        </p:xfrm>
        <a:graphic>
          <a:graphicData uri="http://schemas.openxmlformats.org/presentationml/2006/ole">
            <mc:AlternateContent xmlns:mc="http://schemas.openxmlformats.org/markup-compatibility/2006">
              <mc:Choice xmlns:v="urn:schemas-microsoft-com:vml" Requires="v">
                <p:oleObj spid="_x0000_s7175" r:id="rId4" imgW="520700" imgH="393700" progId="Equation.KSEE3">
                  <p:embed/>
                </p:oleObj>
              </mc:Choice>
              <mc:Fallback>
                <p:oleObj r:id="rId4" imgW="520700" imgH="393700" progId="Equation.KSEE3">
                  <p:embed/>
                  <p:pic>
                    <p:nvPicPr>
                      <p:cNvPr id="0" name="图片 3078"/>
                      <p:cNvPicPr/>
                      <p:nvPr/>
                    </p:nvPicPr>
                    <p:blipFill>
                      <a:blip r:embed="rId5"/>
                      <a:stretch>
                        <a:fillRect/>
                      </a:stretch>
                    </p:blipFill>
                    <p:spPr>
                      <a:xfrm>
                        <a:off x="3581400" y="3429000"/>
                        <a:ext cx="1143000" cy="863600"/>
                      </a:xfrm>
                      <a:prstGeom prst="rect">
                        <a:avLst/>
                      </a:prstGeom>
                      <a:noFill/>
                      <a:ln w="38100">
                        <a:noFill/>
                        <a:miter/>
                      </a:ln>
                    </p:spPr>
                  </p:pic>
                </p:oleObj>
              </mc:Fallback>
            </mc:AlternateContent>
          </a:graphicData>
        </a:graphic>
      </p:graphicFrame>
      <p:graphicFrame>
        <p:nvGraphicFramePr>
          <p:cNvPr id="18439" name="对象 18438">
            <a:hlinkClick r:id="" action="ppaction://ole?verb=0"/>
          </p:cNvPr>
          <p:cNvGraphicFramePr>
            <a:graphicFrameLocks noChangeAspect="1"/>
          </p:cNvGraphicFramePr>
          <p:nvPr/>
        </p:nvGraphicFramePr>
        <p:xfrm>
          <a:off x="3505200" y="4419600"/>
          <a:ext cx="1371600" cy="574675"/>
        </p:xfrm>
        <a:graphic>
          <a:graphicData uri="http://schemas.openxmlformats.org/presentationml/2006/ole">
            <mc:AlternateContent xmlns:mc="http://schemas.openxmlformats.org/markup-compatibility/2006">
              <mc:Choice xmlns:v="urn:schemas-microsoft-com:vml" Requires="v">
                <p:oleObj spid="_x0000_s7176" r:id="rId6" imgW="546100" imgH="228600" progId="Equation.KSEE3">
                  <p:embed/>
                </p:oleObj>
              </mc:Choice>
              <mc:Fallback>
                <p:oleObj r:id="rId6" imgW="546100" imgH="228600" progId="Equation.KSEE3">
                  <p:embed/>
                  <p:pic>
                    <p:nvPicPr>
                      <p:cNvPr id="0" name="图片 3077"/>
                      <p:cNvPicPr/>
                      <p:nvPr/>
                    </p:nvPicPr>
                    <p:blipFill>
                      <a:blip r:embed="rId7"/>
                      <a:stretch>
                        <a:fillRect/>
                      </a:stretch>
                    </p:blipFill>
                    <p:spPr>
                      <a:xfrm>
                        <a:off x="3505200" y="4419600"/>
                        <a:ext cx="1371600" cy="574675"/>
                      </a:xfrm>
                      <a:prstGeom prst="rect">
                        <a:avLst/>
                      </a:prstGeom>
                      <a:noFill/>
                      <a:ln w="38100">
                        <a:noFill/>
                        <a:miter/>
                      </a:ln>
                    </p:spPr>
                  </p:pic>
                </p:oleObj>
              </mc:Fallback>
            </mc:AlternateContent>
          </a:graphicData>
        </a:graphic>
      </p:graphicFrame>
      <p:graphicFrame>
        <p:nvGraphicFramePr>
          <p:cNvPr id="18440" name="对象 18439">
            <a:hlinkClick r:id="" action="ppaction://ole?verb=0"/>
          </p:cNvPr>
          <p:cNvGraphicFramePr>
            <a:graphicFrameLocks noChangeAspect="1"/>
          </p:cNvGraphicFramePr>
          <p:nvPr/>
        </p:nvGraphicFramePr>
        <p:xfrm>
          <a:off x="3276600" y="5105400"/>
          <a:ext cx="1693863" cy="1117600"/>
        </p:xfrm>
        <a:graphic>
          <a:graphicData uri="http://schemas.openxmlformats.org/presentationml/2006/ole">
            <mc:AlternateContent xmlns:mc="http://schemas.openxmlformats.org/markup-compatibility/2006">
              <mc:Choice xmlns:v="urn:schemas-microsoft-com:vml" Requires="v">
                <p:oleObj spid="_x0000_s7177" r:id="rId8" imgW="673100" imgH="444500" progId="Equation.3">
                  <p:embed/>
                </p:oleObj>
              </mc:Choice>
              <mc:Fallback>
                <p:oleObj r:id="rId8" imgW="673100" imgH="444500" progId="Equation.3">
                  <p:embed/>
                  <p:pic>
                    <p:nvPicPr>
                      <p:cNvPr id="0" name="图片 3079"/>
                      <p:cNvPicPr/>
                      <p:nvPr/>
                    </p:nvPicPr>
                    <p:blipFill>
                      <a:blip r:embed="rId9"/>
                      <a:stretch>
                        <a:fillRect/>
                      </a:stretch>
                    </p:blipFill>
                    <p:spPr>
                      <a:xfrm>
                        <a:off x="3276600" y="5105400"/>
                        <a:ext cx="1693863" cy="1117600"/>
                      </a:xfrm>
                      <a:prstGeom prst="rect">
                        <a:avLst/>
                      </a:prstGeom>
                      <a:noFill/>
                      <a:ln w="38100">
                        <a:noFill/>
                        <a:miter/>
                      </a:ln>
                    </p:spPr>
                  </p:pic>
                </p:oleObj>
              </mc:Fallback>
            </mc:AlternateContent>
          </a:graphicData>
        </a:graphic>
      </p:graphicFrame>
      <p:graphicFrame>
        <p:nvGraphicFramePr>
          <p:cNvPr id="18441" name="对象 18440"/>
          <p:cNvGraphicFramePr>
            <a:graphicFrameLocks noChangeAspect="1"/>
          </p:cNvGraphicFramePr>
          <p:nvPr/>
        </p:nvGraphicFramePr>
        <p:xfrm>
          <a:off x="6096000" y="3505200"/>
          <a:ext cx="2433638" cy="2228850"/>
        </p:xfrm>
        <a:graphic>
          <a:graphicData uri="http://schemas.openxmlformats.org/presentationml/2006/ole">
            <mc:AlternateContent xmlns:mc="http://schemas.openxmlformats.org/markup-compatibility/2006">
              <mc:Choice xmlns:v="urn:schemas-microsoft-com:vml" Requires="v">
                <p:oleObj spid="_x0000_s7178" r:id="rId10" imgW="2028825" imgH="1857375" progId="Paint.Picture">
                  <p:embed/>
                </p:oleObj>
              </mc:Choice>
              <mc:Fallback>
                <p:oleObj r:id="rId10" imgW="2028825" imgH="1857375" progId="Paint.Picture">
                  <p:embed/>
                  <p:pic>
                    <p:nvPicPr>
                      <p:cNvPr id="0" name="图片 3080"/>
                      <p:cNvPicPr/>
                      <p:nvPr/>
                    </p:nvPicPr>
                    <p:blipFill>
                      <a:blip r:embed="rId11"/>
                      <a:stretch>
                        <a:fillRect/>
                      </a:stretch>
                    </p:blipFill>
                    <p:spPr>
                      <a:xfrm>
                        <a:off x="6096000" y="3505200"/>
                        <a:ext cx="2433638" cy="2228850"/>
                      </a:xfrm>
                      <a:prstGeom prst="rect">
                        <a:avLst/>
                      </a:prstGeom>
                      <a:noFill/>
                      <a:ln w="38100">
                        <a:noFill/>
                        <a:miter/>
                      </a:ln>
                    </p:spPr>
                  </p:pic>
                </p:oleObj>
              </mc:Fallback>
            </mc:AlternateContent>
          </a:graphicData>
        </a:graphic>
      </p:graphicFrame>
      <p:graphicFrame>
        <p:nvGraphicFramePr>
          <p:cNvPr id="18442" name="对象 18441"/>
          <p:cNvGraphicFramePr>
            <a:graphicFrameLocks noChangeAspect="1"/>
          </p:cNvGraphicFramePr>
          <p:nvPr/>
        </p:nvGraphicFramePr>
        <p:xfrm>
          <a:off x="8763000" y="3962400"/>
          <a:ext cx="1152525" cy="1130300"/>
        </p:xfrm>
        <a:graphic>
          <a:graphicData uri="http://schemas.openxmlformats.org/presentationml/2006/ole">
            <mc:AlternateContent xmlns:mc="http://schemas.openxmlformats.org/markup-compatibility/2006">
              <mc:Choice xmlns:v="urn:schemas-microsoft-com:vml" Requires="v">
                <p:oleObj spid="_x0000_s7179" r:id="rId12" imgW="962025" imgH="942975" progId="Paint.Picture">
                  <p:embed/>
                </p:oleObj>
              </mc:Choice>
              <mc:Fallback>
                <p:oleObj r:id="rId12" imgW="962025" imgH="942975" progId="Paint.Picture">
                  <p:embed/>
                  <p:pic>
                    <p:nvPicPr>
                      <p:cNvPr id="0" name="图片 3081"/>
                      <p:cNvPicPr/>
                      <p:nvPr/>
                    </p:nvPicPr>
                    <p:blipFill>
                      <a:blip r:embed="rId13"/>
                      <a:stretch>
                        <a:fillRect/>
                      </a:stretch>
                    </p:blipFill>
                    <p:spPr>
                      <a:xfrm>
                        <a:off x="8763000" y="3962400"/>
                        <a:ext cx="1152525" cy="1130300"/>
                      </a:xfrm>
                      <a:prstGeom prst="rect">
                        <a:avLst/>
                      </a:prstGeom>
                      <a:noFill/>
                      <a:ln w="38100">
                        <a:noFill/>
                        <a:miter/>
                      </a:ln>
                    </p:spPr>
                  </p:pic>
                </p:oleObj>
              </mc:Fallback>
            </mc:AlternateContent>
          </a:graphicData>
        </a:graphic>
      </p:graphicFrame>
      <p:graphicFrame>
        <p:nvGraphicFramePr>
          <p:cNvPr id="18443" name="对象 18442"/>
          <p:cNvGraphicFramePr>
            <a:graphicFrameLocks noChangeAspect="1"/>
          </p:cNvGraphicFramePr>
          <p:nvPr/>
        </p:nvGraphicFramePr>
        <p:xfrm>
          <a:off x="10210800" y="3810000"/>
          <a:ext cx="1371600" cy="1346200"/>
        </p:xfrm>
        <a:graphic>
          <a:graphicData uri="http://schemas.openxmlformats.org/presentationml/2006/ole">
            <mc:AlternateContent xmlns:mc="http://schemas.openxmlformats.org/markup-compatibility/2006">
              <mc:Choice xmlns:v="urn:schemas-microsoft-com:vml" Requires="v">
                <p:oleObj spid="_x0000_s7180" r:id="rId14" imgW="942975" imgH="923925" progId="Paint.Picture">
                  <p:embed/>
                </p:oleObj>
              </mc:Choice>
              <mc:Fallback>
                <p:oleObj r:id="rId14" imgW="942975" imgH="923925" progId="Paint.Picture">
                  <p:embed/>
                  <p:pic>
                    <p:nvPicPr>
                      <p:cNvPr id="0" name="图片 3083"/>
                      <p:cNvPicPr/>
                      <p:nvPr/>
                    </p:nvPicPr>
                    <p:blipFill>
                      <a:blip r:embed="rId15"/>
                      <a:stretch>
                        <a:fillRect/>
                      </a:stretch>
                    </p:blipFill>
                    <p:spPr>
                      <a:xfrm>
                        <a:off x="10210800" y="3810000"/>
                        <a:ext cx="1371600" cy="1346200"/>
                      </a:xfrm>
                      <a:prstGeom prst="rect">
                        <a:avLst/>
                      </a:prstGeom>
                      <a:noFill/>
                      <a:ln w="38100">
                        <a:noFill/>
                        <a:miter/>
                      </a:ln>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CNN基本结构</a:t>
            </a:r>
            <a:endParaRPr lang="zh-CN" altLang="en-US" dirty="0"/>
          </a:p>
        </p:txBody>
      </p:sp>
      <p:sp>
        <p:nvSpPr>
          <p:cNvPr id="20483" name="文本占位符 2048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卷积层</a:t>
            </a:r>
          </a:p>
          <a:p>
            <a:r>
              <a:rPr lang="zh-CN" altLang="en-US" dirty="0">
                <a:ea typeface="宋体" panose="02010600030101010101" pitchFamily="2" charset="-122"/>
              </a:rPr>
              <a:t>子采样层</a:t>
            </a:r>
            <a:endParaRPr lang="zh-CN" altLang="en-US" dirty="0"/>
          </a:p>
        </p:txBody>
      </p:sp>
      <p:pic>
        <p:nvPicPr>
          <p:cNvPr id="20484" name="图片 20483"/>
          <p:cNvPicPr>
            <a:picLocks noChangeAspect="1"/>
          </p:cNvPicPr>
          <p:nvPr/>
        </p:nvPicPr>
        <p:blipFill>
          <a:blip r:embed="rId2"/>
          <a:stretch>
            <a:fillRect/>
          </a:stretch>
        </p:blipFill>
        <p:spPr>
          <a:xfrm>
            <a:off x="3098800" y="1292225"/>
            <a:ext cx="8324850" cy="526097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l">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en-US" altLang="x-none" sz="40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0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Calibri" panose="020F0502020204030204" pitchFamily="2" charset="0"/>
                <a:ea typeface="Arial" panose="020B0604020202020204" pitchFamily="34" charset="0"/>
                <a:sym typeface="Arial" panose="020B0604020202020204" pitchFamily="34" charset="0"/>
              </a:rPr>
              <a:t>——</a:t>
            </a:r>
            <a:r>
              <a:rPr lang="en-US" altLang="zh-CN" sz="3200">
                <a:sym typeface="+mn-ea"/>
              </a:rPr>
              <a:t>Deep Boltzmann Machines, DBM</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CNN结构</a:t>
            </a:r>
            <a:endParaRPr lang="zh-CN" altLang="en-US" dirty="0"/>
          </a:p>
        </p:txBody>
      </p:sp>
      <p:graphicFrame>
        <p:nvGraphicFramePr>
          <p:cNvPr id="21507" name="对象 21506"/>
          <p:cNvGraphicFramePr/>
          <p:nvPr/>
        </p:nvGraphicFramePr>
        <p:xfrm>
          <a:off x="2967038" y="3732213"/>
          <a:ext cx="8991600" cy="3041650"/>
        </p:xfrm>
        <a:graphic>
          <a:graphicData uri="http://schemas.openxmlformats.org/presentationml/2006/ole">
            <mc:AlternateContent xmlns:mc="http://schemas.openxmlformats.org/markup-compatibility/2006">
              <mc:Choice xmlns:v="urn:schemas-microsoft-com:vml" Requires="v">
                <p:oleObj spid="_x0000_s8194" r:id="rId3" imgW="9420225" imgH="3267075" progId="Paint.Picture">
                  <p:embed/>
                </p:oleObj>
              </mc:Choice>
              <mc:Fallback>
                <p:oleObj r:id="rId3" imgW="9420225" imgH="3267075" progId="Paint.Picture">
                  <p:embed/>
                  <p:pic>
                    <p:nvPicPr>
                      <p:cNvPr id="0" name="图片 3082"/>
                      <p:cNvPicPr/>
                      <p:nvPr/>
                    </p:nvPicPr>
                    <p:blipFill>
                      <a:blip r:embed="rId4"/>
                      <a:stretch>
                        <a:fillRect/>
                      </a:stretch>
                    </p:blipFill>
                    <p:spPr>
                      <a:xfrm>
                        <a:off x="2967038" y="3732213"/>
                        <a:ext cx="8991600" cy="3041650"/>
                      </a:xfrm>
                      <a:prstGeom prst="rect">
                        <a:avLst/>
                      </a:prstGeom>
                      <a:noFill/>
                      <a:ln w="38100">
                        <a:noFill/>
                        <a:miter/>
                      </a:ln>
                    </p:spPr>
                  </p:pic>
                </p:oleObj>
              </mc:Fallback>
            </mc:AlternateContent>
          </a:graphicData>
        </a:graphic>
      </p:graphicFrame>
      <p:sp>
        <p:nvSpPr>
          <p:cNvPr id="21508" name="文本框 21507"/>
          <p:cNvSpPr txBox="1"/>
          <p:nvPr/>
        </p:nvSpPr>
        <p:spPr>
          <a:xfrm>
            <a:off x="3119438" y="3506788"/>
            <a:ext cx="1524000" cy="395287"/>
          </a:xfrm>
          <a:prstGeom prst="rect">
            <a:avLst/>
          </a:prstGeom>
          <a:noFill/>
          <a:ln w="9525">
            <a:noFill/>
          </a:ln>
        </p:spPr>
        <p:txBody>
          <a:bodyPr wrap="square"/>
          <a:lstStyle/>
          <a:p>
            <a:pPr lvl="0"/>
            <a:r>
              <a:rPr lang="zh-CN" altLang="en-US" sz="2000" dirty="0">
                <a:latin typeface="Arial" panose="020B0604020202020204" pitchFamily="34" charset="0"/>
                <a:ea typeface="宋体" panose="02010600030101010101" pitchFamily="2" charset="-122"/>
              </a:rPr>
              <a:t>Input Layer</a:t>
            </a:r>
          </a:p>
        </p:txBody>
      </p:sp>
      <p:sp>
        <p:nvSpPr>
          <p:cNvPr id="21509" name="文本框 21508"/>
          <p:cNvSpPr txBox="1"/>
          <p:nvPr/>
        </p:nvSpPr>
        <p:spPr>
          <a:xfrm>
            <a:off x="4491038" y="3219450"/>
            <a:ext cx="25146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C1: 4 feature maps</a:t>
            </a:r>
          </a:p>
        </p:txBody>
      </p:sp>
      <p:sp>
        <p:nvSpPr>
          <p:cNvPr id="21510" name="文本框 21509"/>
          <p:cNvSpPr txBox="1"/>
          <p:nvPr/>
        </p:nvSpPr>
        <p:spPr>
          <a:xfrm>
            <a:off x="5862638" y="2933700"/>
            <a:ext cx="23622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S1: 4 feature maps</a:t>
            </a:r>
          </a:p>
        </p:txBody>
      </p:sp>
      <p:sp>
        <p:nvSpPr>
          <p:cNvPr id="21511" name="文本框 21510"/>
          <p:cNvSpPr txBox="1"/>
          <p:nvPr/>
        </p:nvSpPr>
        <p:spPr>
          <a:xfrm>
            <a:off x="7081838" y="2647950"/>
            <a:ext cx="2514600" cy="395288"/>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C2: 6 feature maps</a:t>
            </a:r>
          </a:p>
        </p:txBody>
      </p:sp>
      <p:sp>
        <p:nvSpPr>
          <p:cNvPr id="21512" name="文本框 21511"/>
          <p:cNvSpPr txBox="1"/>
          <p:nvPr/>
        </p:nvSpPr>
        <p:spPr>
          <a:xfrm>
            <a:off x="8529638" y="2360613"/>
            <a:ext cx="23749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S2: 6 feature maps</a:t>
            </a:r>
          </a:p>
        </p:txBody>
      </p:sp>
      <p:sp>
        <p:nvSpPr>
          <p:cNvPr id="21513" name="箭头 1196"/>
          <p:cNvSpPr/>
          <p:nvPr/>
        </p:nvSpPr>
        <p:spPr>
          <a:xfrm>
            <a:off x="7234238" y="3427413"/>
            <a:ext cx="0" cy="685800"/>
          </a:xfrm>
          <a:prstGeom prst="line">
            <a:avLst/>
          </a:prstGeom>
          <a:ln w="28575" cap="flat" cmpd="sng">
            <a:solidFill>
              <a:srgbClr val="0000FF"/>
            </a:solidFill>
            <a:prstDash val="solid"/>
            <a:headEnd type="none" w="med" len="med"/>
            <a:tailEnd type="triangle" w="med" len="med"/>
          </a:ln>
        </p:spPr>
      </p:sp>
      <p:sp>
        <p:nvSpPr>
          <p:cNvPr id="21514" name="箭头 1196"/>
          <p:cNvSpPr/>
          <p:nvPr/>
        </p:nvSpPr>
        <p:spPr>
          <a:xfrm>
            <a:off x="8453438" y="3046413"/>
            <a:ext cx="0" cy="914400"/>
          </a:xfrm>
          <a:prstGeom prst="line">
            <a:avLst/>
          </a:prstGeom>
          <a:ln w="28575" cap="flat" cmpd="sng">
            <a:solidFill>
              <a:srgbClr val="0000FF"/>
            </a:solidFill>
            <a:prstDash val="solid"/>
            <a:bevel/>
            <a:headEnd type="none" w="med" len="med"/>
            <a:tailEnd type="triangle" w="med" len="med"/>
          </a:ln>
        </p:spPr>
      </p:sp>
      <p:sp>
        <p:nvSpPr>
          <p:cNvPr id="21515" name="箭头 1196"/>
          <p:cNvSpPr/>
          <p:nvPr/>
        </p:nvSpPr>
        <p:spPr>
          <a:xfrm>
            <a:off x="9672638" y="2817813"/>
            <a:ext cx="1587" cy="1371600"/>
          </a:xfrm>
          <a:prstGeom prst="line">
            <a:avLst/>
          </a:prstGeom>
          <a:ln w="28575" cap="flat" cmpd="sng">
            <a:solidFill>
              <a:srgbClr val="0000FF"/>
            </a:solidFill>
            <a:prstDash val="solid"/>
            <a:miter/>
            <a:headEnd type="none" w="med" len="med"/>
            <a:tailEnd type="triangle" w="med" len="med"/>
          </a:ln>
        </p:spPr>
      </p:sp>
      <p:sp>
        <p:nvSpPr>
          <p:cNvPr id="21516" name="文本占位符 21515"/>
          <p:cNvSpPr>
            <a:spLocks noGrp="1"/>
          </p:cNvSpPr>
          <p:nvPr>
            <p:ph type="body" idx="1"/>
          </p:nvPr>
        </p:nvSpPr>
        <p:spPr>
          <a:xfrm>
            <a:off x="381000" y="1219200"/>
            <a:ext cx="11379200" cy="4729163"/>
          </a:xfrm>
        </p:spPr>
        <p:txBody>
          <a:bodyPr vert="horz" wrap="square" lIns="91436" tIns="45718" rIns="91436" bIns="45718" anchor="t"/>
          <a:lstStyle/>
          <a:p>
            <a:r>
              <a:rPr lang="zh-CN" altLang="en-US"/>
              <a:t>卷积神经网络是一个多层的神经网络</a:t>
            </a:r>
          </a:p>
          <a:p>
            <a:pPr lvl="1"/>
            <a:r>
              <a:rPr lang="zh-CN" altLang="en-US"/>
              <a:t>每层由多个二维平面组成</a:t>
            </a:r>
          </a:p>
          <a:p>
            <a:pPr lvl="1"/>
            <a:r>
              <a:rPr lang="zh-CN" altLang="en-US"/>
              <a:t>每个平面由多个独立神经元组成</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CNN训练过程</a:t>
            </a:r>
            <a:endParaRPr lang="zh-CN" altLang="en-US" dirty="0"/>
          </a:p>
        </p:txBody>
      </p:sp>
      <p:sp>
        <p:nvSpPr>
          <p:cNvPr id="22531" name="文本占位符 22530"/>
          <p:cNvSpPr>
            <a:spLocks noGrp="1"/>
          </p:cNvSpPr>
          <p:nvPr>
            <p:ph type="body" idx="1"/>
          </p:nvPr>
        </p:nvSpPr>
        <p:spPr/>
        <p:txBody>
          <a:bodyPr vert="horz" wrap="square" lIns="91436" tIns="45718" rIns="91436" bIns="45718" anchor="t"/>
          <a:lstStyle/>
          <a:p>
            <a:pPr>
              <a:lnSpc>
                <a:spcPct val="90000"/>
              </a:lnSpc>
            </a:pPr>
            <a:r>
              <a:rPr lang="zh-CN" altLang="en-US" dirty="0">
                <a:ea typeface="宋体" panose="02010600030101010101" pitchFamily="2" charset="-122"/>
              </a:rPr>
              <a:t>监督训练</a:t>
            </a:r>
          </a:p>
          <a:p>
            <a:pPr>
              <a:lnSpc>
                <a:spcPct val="90000"/>
              </a:lnSpc>
            </a:pPr>
            <a:r>
              <a:rPr lang="zh-CN" altLang="en-US" dirty="0">
                <a:ea typeface="宋体" panose="02010600030101010101" pitchFamily="2" charset="-122"/>
              </a:rPr>
              <a:t>Bp算法</a:t>
            </a:r>
          </a:p>
          <a:p>
            <a:pPr lvl="1">
              <a:lnSpc>
                <a:spcPct val="90000"/>
              </a:lnSpc>
            </a:pPr>
            <a:r>
              <a:rPr lang="zh-CN" altLang="en-US" dirty="0">
                <a:ea typeface="宋体" panose="02010600030101010101" pitchFamily="2" charset="-122"/>
              </a:rPr>
              <a:t>向前传播</a:t>
            </a:r>
          </a:p>
          <a:p>
            <a:pPr marL="1905" lvl="1" indent="455295">
              <a:lnSpc>
                <a:spcPct val="90000"/>
              </a:lnSpc>
              <a:buNone/>
            </a:pPr>
            <a:r>
              <a:rPr lang="zh-CN" altLang="en-US" dirty="0">
                <a:ea typeface="宋体" panose="02010600030101010101" pitchFamily="2" charset="-122"/>
                <a:sym typeface="+mn-ea"/>
              </a:rPr>
              <a:t>从样本集中取一个样本(X,Yp)，将X输入网络</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计算相应的实际输出Op</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		Op=Fn(…( F</a:t>
            </a:r>
            <a:r>
              <a:rPr lang="zh-CN" altLang="en-US" baseline="-25000" dirty="0">
                <a:ea typeface="宋体" panose="02010600030101010101" pitchFamily="2" charset="-122"/>
                <a:sym typeface="+mn-ea"/>
              </a:rPr>
              <a:t>2</a:t>
            </a:r>
            <a:r>
              <a:rPr lang="zh-CN" altLang="en-US" dirty="0">
                <a:ea typeface="宋体" panose="02010600030101010101" pitchFamily="2" charset="-122"/>
                <a:sym typeface="+mn-ea"/>
              </a:rPr>
              <a:t>( F</a:t>
            </a:r>
            <a:r>
              <a:rPr lang="zh-CN" altLang="en-US" baseline="-25000" dirty="0">
                <a:ea typeface="宋体" panose="02010600030101010101" pitchFamily="2" charset="-122"/>
                <a:sym typeface="+mn-ea"/>
              </a:rPr>
              <a:t>1</a:t>
            </a:r>
            <a:r>
              <a:rPr lang="zh-CN" altLang="en-US" dirty="0">
                <a:ea typeface="宋体" panose="02010600030101010101" pitchFamily="2" charset="-122"/>
                <a:sym typeface="+mn-ea"/>
              </a:rPr>
              <a:t>( XpW</a:t>
            </a:r>
            <a:r>
              <a:rPr lang="zh-CN" altLang="en-US" baseline="30000" dirty="0">
                <a:ea typeface="宋体" panose="02010600030101010101" pitchFamily="2" charset="-122"/>
                <a:sym typeface="+mn-ea"/>
              </a:rPr>
              <a:t>(1)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(2)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(n) </a:t>
            </a:r>
            <a:r>
              <a:rPr lang="zh-CN" altLang="en-US" dirty="0">
                <a:ea typeface="宋体" panose="02010600030101010101" pitchFamily="2" charset="-122"/>
                <a:sym typeface="+mn-ea"/>
              </a:rPr>
              <a:t>)</a:t>
            </a:r>
          </a:p>
          <a:p>
            <a:pPr marL="459105" lvl="2" indent="455295">
              <a:lnSpc>
                <a:spcPct val="90000"/>
              </a:lnSpc>
              <a:buNone/>
            </a:pPr>
            <a:endParaRPr lang="zh-CN" altLang="en-US" sz="1200" dirty="0">
              <a:ea typeface="宋体" panose="02010600030101010101" pitchFamily="2" charset="-122"/>
            </a:endParaRPr>
          </a:p>
          <a:p>
            <a:pPr lvl="1">
              <a:lnSpc>
                <a:spcPct val="90000"/>
              </a:lnSpc>
            </a:pPr>
            <a:r>
              <a:rPr lang="zh-CN" altLang="en-US" dirty="0">
                <a:ea typeface="宋体" panose="02010600030101010101" pitchFamily="2" charset="-122"/>
                <a:sym typeface="+mn-ea"/>
              </a:rPr>
              <a:t>向后传播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计算实际输出Op与相应的理想输出Yp的差</a:t>
            </a:r>
          </a:p>
          <a:p>
            <a:pPr marL="1905" lvl="1" indent="455295">
              <a:lnSpc>
                <a:spcPct val="90000"/>
              </a:lnSpc>
              <a:buNone/>
            </a:pPr>
            <a:r>
              <a:rPr lang="zh-CN" altLang="en-US" dirty="0">
                <a:ea typeface="宋体" panose="02010600030101010101" pitchFamily="2" charset="-122"/>
              </a:rPr>
              <a:t>按极小化误差的方法反向传播调整权矩阵</a:t>
            </a:r>
          </a:p>
        </p:txBody>
      </p:sp>
      <p:pic>
        <p:nvPicPr>
          <p:cNvPr id="22532" name="Picture 4"/>
          <p:cNvPicPr>
            <a:picLocks noChangeAspect="1"/>
          </p:cNvPicPr>
          <p:nvPr/>
        </p:nvPicPr>
        <p:blipFill>
          <a:blip r:embed="rId2"/>
          <a:stretch>
            <a:fillRect/>
          </a:stretch>
        </p:blipFill>
        <p:spPr>
          <a:xfrm>
            <a:off x="8351838" y="1752600"/>
            <a:ext cx="3189287" cy="23622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355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CNN反向传播</a:t>
            </a:r>
            <a:endParaRPr lang="zh-CN" altLang="en-US" dirty="0"/>
          </a:p>
        </p:txBody>
      </p:sp>
      <p:sp>
        <p:nvSpPr>
          <p:cNvPr id="23555" name="文本占位符 2355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代价函数</a:t>
            </a:r>
          </a:p>
          <a:p>
            <a:pPr lvl="1"/>
            <a:r>
              <a:rPr lang="zh-CN" altLang="en-US" dirty="0">
                <a:ea typeface="宋体" panose="02010600030101010101" pitchFamily="2" charset="-122"/>
              </a:rPr>
              <a:t>最小化平方误差(MSE)，最小化相对熵(Relative Entropy)</a:t>
            </a:r>
            <a:endParaRPr lang="zh-CN" altLang="en-US" dirty="0"/>
          </a:p>
          <a:p>
            <a:r>
              <a:rPr lang="zh-CN" altLang="en-US" dirty="0">
                <a:ea typeface="宋体" panose="02010600030101010101" pitchFamily="2" charset="-122"/>
              </a:rPr>
              <a:t>反向传播主要考虑三个方面：</a:t>
            </a:r>
          </a:p>
          <a:p>
            <a:pPr lvl="1"/>
            <a:r>
              <a:rPr lang="zh-CN" altLang="en-US" dirty="0">
                <a:ea typeface="宋体" panose="02010600030101010101" pitchFamily="2" charset="-122"/>
              </a:rPr>
              <a:t>输出层，代价函数的确定及求导</a:t>
            </a:r>
          </a:p>
          <a:p>
            <a:pPr lvl="1"/>
            <a:r>
              <a:rPr lang="zh-CN" altLang="en-US" dirty="0">
                <a:ea typeface="宋体" panose="02010600030101010101" pitchFamily="2" charset="-122"/>
              </a:rPr>
              <a:t>Pooling，数据的下采样及残差的上采样</a:t>
            </a:r>
          </a:p>
          <a:p>
            <a:pPr lvl="1"/>
            <a:r>
              <a:rPr lang="zh-CN" altLang="en-US" dirty="0">
                <a:ea typeface="宋体" panose="02010600030101010101" pitchFamily="2" charset="-122"/>
              </a:rPr>
              <a:t>卷积层，数据的卷积运算及残差的反卷积运算</a:t>
            </a:r>
            <a:endParaRPr lang="zh-CN" altLang="en-US" dirty="0"/>
          </a:p>
          <a:p>
            <a:endParaRPr lang="zh-CN" altLang="en-US" dirty="0"/>
          </a:p>
        </p:txBody>
      </p:sp>
      <p:graphicFrame>
        <p:nvGraphicFramePr>
          <p:cNvPr id="23556" name="对象 23555"/>
          <p:cNvGraphicFramePr/>
          <p:nvPr/>
        </p:nvGraphicFramePr>
        <p:xfrm>
          <a:off x="2286000" y="4724400"/>
          <a:ext cx="8839200" cy="2051050"/>
        </p:xfrm>
        <a:graphic>
          <a:graphicData uri="http://schemas.openxmlformats.org/presentationml/2006/ole">
            <mc:AlternateContent xmlns:mc="http://schemas.openxmlformats.org/markup-compatibility/2006">
              <mc:Choice xmlns:v="urn:schemas-microsoft-com:vml" Requires="v">
                <p:oleObj spid="_x0000_s9218" r:id="rId4" imgW="9420225" imgH="3267075" progId="PBrush">
                  <p:embed/>
                </p:oleObj>
              </mc:Choice>
              <mc:Fallback>
                <p:oleObj r:id="rId4" imgW="9420225" imgH="3267075" progId="PBrush">
                  <p:embed/>
                  <p:pic>
                    <p:nvPicPr>
                      <p:cNvPr id="0" name="图片 3084"/>
                      <p:cNvPicPr/>
                      <p:nvPr/>
                    </p:nvPicPr>
                    <p:blipFill>
                      <a:blip r:embed="rId5"/>
                      <a:stretch>
                        <a:fillRect/>
                      </a:stretch>
                    </p:blipFill>
                    <p:spPr>
                      <a:xfrm>
                        <a:off x="2286000" y="4724400"/>
                        <a:ext cx="8839200" cy="2051050"/>
                      </a:xfrm>
                      <a:prstGeom prst="rect">
                        <a:avLst/>
                      </a:prstGeom>
                      <a:noFill/>
                      <a:ln w="38100">
                        <a:noFill/>
                        <a:miter/>
                      </a:ln>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例：文字识别系统LeNet-5</a:t>
            </a:r>
          </a:p>
        </p:txBody>
      </p:sp>
      <p:sp>
        <p:nvSpPr>
          <p:cNvPr id="25603" name="文本占位符 25602"/>
          <p:cNvSpPr>
            <a:spLocks noGrp="1"/>
          </p:cNvSpPr>
          <p:nvPr>
            <p:ph type="body" idx="1"/>
          </p:nvPr>
        </p:nvSpPr>
        <p:spPr/>
        <p:txBody>
          <a:bodyPr vert="horz" wrap="square" lIns="91436" tIns="45718" rIns="91436" bIns="45718" anchor="t"/>
          <a:lstStyle/>
          <a:p>
            <a:r>
              <a:rPr lang="zh-CN" altLang="en-US"/>
              <a:t>当年美国大多数银行就是用它来识别支票上面的手写数字的。</a:t>
            </a:r>
          </a:p>
        </p:txBody>
      </p:sp>
      <p:pic>
        <p:nvPicPr>
          <p:cNvPr id="25604" name="图片 25603"/>
          <p:cNvPicPr>
            <a:picLocks noChangeAspect="1"/>
          </p:cNvPicPr>
          <p:nvPr/>
        </p:nvPicPr>
        <p:blipFill>
          <a:blip r:embed="rId3"/>
          <a:stretch>
            <a:fillRect/>
          </a:stretch>
        </p:blipFill>
        <p:spPr>
          <a:xfrm>
            <a:off x="152400" y="2590800"/>
            <a:ext cx="12249150" cy="359092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文字识别系统LeNet-5</a:t>
            </a:r>
          </a:p>
        </p:txBody>
      </p:sp>
      <p:sp>
        <p:nvSpPr>
          <p:cNvPr id="27651" name="文本占位符 27650"/>
          <p:cNvSpPr>
            <a:spLocks noGrp="1"/>
          </p:cNvSpPr>
          <p:nvPr>
            <p:ph type="body" idx="1"/>
          </p:nvPr>
        </p:nvSpPr>
        <p:spPr/>
        <p:txBody>
          <a:bodyPr vert="horz" wrap="square" lIns="91436" tIns="45718" rIns="91436" bIns="45718" anchor="t"/>
          <a:lstStyle/>
          <a:p>
            <a:endParaRPr/>
          </a:p>
        </p:txBody>
      </p:sp>
      <p:pic>
        <p:nvPicPr>
          <p:cNvPr id="27652" name="图片 27651"/>
          <p:cNvPicPr>
            <a:picLocks noChangeAspect="1"/>
          </p:cNvPicPr>
          <p:nvPr/>
        </p:nvPicPr>
        <p:blipFill>
          <a:blip r:embed="rId2"/>
          <a:stretch>
            <a:fillRect/>
          </a:stretch>
        </p:blipFill>
        <p:spPr>
          <a:xfrm>
            <a:off x="3200400" y="1219200"/>
            <a:ext cx="5867400" cy="552450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卷积神经网络</a:t>
            </a:r>
            <a:endParaRPr lang="zh-CN" altLang="en-US"/>
          </a:p>
        </p:txBody>
      </p:sp>
      <p:sp>
        <p:nvSpPr>
          <p:cNvPr id="3" name="内容占位符 2"/>
          <p:cNvSpPr>
            <a:spLocks noGrp="1"/>
          </p:cNvSpPr>
          <p:nvPr>
            <p:ph idx="1"/>
          </p:nvPr>
        </p:nvSpPr>
        <p:spPr/>
        <p:txBody>
          <a:bodyPr/>
          <a:lstStyle/>
          <a:p>
            <a:r>
              <a:rPr lang="zh-CN" altLang="en-US">
                <a:sym typeface="+mn-ea"/>
              </a:rPr>
              <a:t>卷积网络的核心思想：</a:t>
            </a:r>
          </a:p>
          <a:p>
            <a:pPr lvl="1"/>
            <a:r>
              <a:rPr lang="zh-CN" altLang="en-US"/>
              <a:t>将局部感受野、权值共享以及时间或空间亚采样这三种结构思想结合起来获得了某种程度的位移、尺度、形变不变性。</a:t>
            </a:r>
          </a:p>
          <a:p>
            <a:pPr lvl="0"/>
            <a:r>
              <a:rPr lang="zh-CN" altLang="en-US">
                <a:sym typeface="+mn-ea"/>
              </a:rPr>
              <a:t>层间联系和空域信息的紧密关系，使其适于图像处理和理解。</a:t>
            </a:r>
          </a:p>
          <a:p>
            <a:pPr lvl="1"/>
            <a:r>
              <a:rPr lang="zh-CN" altLang="en-US"/>
              <a:t>图像和网络的拓扑结构能很好的吻合</a:t>
            </a:r>
          </a:p>
          <a:p>
            <a:pPr lvl="0"/>
            <a:r>
              <a:rPr lang="zh-CN" altLang="en-US"/>
              <a:t>避免了显式的特征抽取，而隐式地从训练数据中进行学习</a:t>
            </a:r>
          </a:p>
          <a:p>
            <a:pPr lvl="1"/>
            <a:r>
              <a:rPr lang="zh-CN" altLang="en-US"/>
              <a:t>特征提取和模式分类同时进行，并同时在训练中产生；</a:t>
            </a:r>
          </a:p>
          <a:p>
            <a:pPr lvl="1"/>
            <a:r>
              <a:rPr lang="zh-CN" altLang="en-US"/>
              <a:t>权重共享可以减少网络的训练参数，使神经网络结构变得更简单，适应性更强。</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61441"/>
          <p:cNvPicPr>
            <a:picLocks noChangeAspect="1"/>
          </p:cNvPicPr>
          <p:nvPr/>
        </p:nvPicPr>
        <p:blipFill>
          <a:blip r:embed="rId2"/>
          <a:stretch>
            <a:fillRect/>
          </a:stretch>
        </p:blipFill>
        <p:spPr>
          <a:xfrm>
            <a:off x="914400" y="3276600"/>
            <a:ext cx="9677400" cy="3230563"/>
          </a:xfrm>
          <a:prstGeom prst="rect">
            <a:avLst/>
          </a:prstGeom>
          <a:noFill/>
          <a:ln w="9525">
            <a:noFill/>
          </a:ln>
        </p:spPr>
      </p:pic>
      <p:sp>
        <p:nvSpPr>
          <p:cNvPr id="61443" name="标题 61442"/>
          <p:cNvSpPr>
            <a:spLocks noGrp="1"/>
          </p:cNvSpPr>
          <p:nvPr>
            <p:ph type="title"/>
          </p:nvPr>
        </p:nvSpPr>
        <p:spPr/>
        <p:txBody>
          <a:bodyPr vert="horz" wrap="square" lIns="91436" tIns="45718" rIns="91436" bIns="45718" anchor="ctr"/>
          <a:lstStyle/>
          <a:p>
            <a:r>
              <a:rPr lang="en-US" altLang="zh-CN"/>
              <a:t>ImageNet CNN</a:t>
            </a:r>
          </a:p>
        </p:txBody>
      </p:sp>
      <p:sp>
        <p:nvSpPr>
          <p:cNvPr id="61444" name="文本占位符 61443"/>
          <p:cNvSpPr>
            <a:spLocks noGrp="1"/>
          </p:cNvSpPr>
          <p:nvPr>
            <p:ph type="body" idx="1"/>
          </p:nvPr>
        </p:nvSpPr>
        <p:spPr/>
        <p:txBody>
          <a:bodyPr vert="horz" wrap="square" lIns="91436" tIns="45718" rIns="91436" bIns="45718" anchor="t"/>
          <a:lstStyle/>
          <a:p>
            <a:r>
              <a:rPr lang="en-US" altLang="zh-CN" sz="2800"/>
              <a:t>Structure (conv-relu-maxpool-norm)</a:t>
            </a:r>
          </a:p>
          <a:p>
            <a:r>
              <a:rPr lang="en-US" altLang="zh-CN" sz="2800"/>
              <a:t>Very good implementation, running on two GPUs</a:t>
            </a:r>
          </a:p>
          <a:p>
            <a:r>
              <a:rPr lang="en-US" altLang="zh-CN" sz="2800"/>
              <a:t>ReLU transfer function. Dropout trick.</a:t>
            </a:r>
          </a:p>
          <a:p>
            <a:r>
              <a:rPr lang="en-US" altLang="zh-CN" sz="2800"/>
              <a:t>Also trains on full ImageNet (15M images, 15000 classes)</a:t>
            </a:r>
          </a:p>
          <a:p>
            <a:endParaRPr lang="en-US" altLang="zh-CN" sz="2800"/>
          </a:p>
        </p:txBody>
      </p:sp>
      <p:sp>
        <p:nvSpPr>
          <p:cNvPr id="61445" name="文本框 61444"/>
          <p:cNvSpPr txBox="1"/>
          <p:nvPr/>
        </p:nvSpPr>
        <p:spPr>
          <a:xfrm>
            <a:off x="7543800" y="6248400"/>
            <a:ext cx="4427538" cy="3968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(Kirzhevsky, Sutskever, Hinton, 2012)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62465"/>
          <p:cNvPicPr>
            <a:picLocks noChangeAspect="1"/>
          </p:cNvPicPr>
          <p:nvPr/>
        </p:nvPicPr>
        <p:blipFill>
          <a:blip r:embed="rId2"/>
          <a:stretch>
            <a:fillRect/>
          </a:stretch>
        </p:blipFill>
        <p:spPr>
          <a:xfrm>
            <a:off x="1524000" y="1447800"/>
            <a:ext cx="6400800" cy="4800600"/>
          </a:xfrm>
          <a:prstGeom prst="rect">
            <a:avLst/>
          </a:prstGeom>
          <a:noFill/>
          <a:ln w="9525">
            <a:noFill/>
          </a:ln>
        </p:spPr>
      </p:pic>
      <p:sp>
        <p:nvSpPr>
          <p:cNvPr id="62467" name="标题 62466"/>
          <p:cNvSpPr>
            <a:spLocks noGrp="1"/>
          </p:cNvSpPr>
          <p:nvPr>
            <p:ph type="title"/>
          </p:nvPr>
        </p:nvSpPr>
        <p:spPr/>
        <p:txBody>
          <a:bodyPr vert="horz" wrap="square" lIns="91436" tIns="45718" rIns="91436" bIns="45718" anchor="ctr"/>
          <a:lstStyle/>
          <a:p>
            <a:r>
              <a:rPr lang="en-US" altLang="zh-CN"/>
              <a:t>ImageNet CNN</a:t>
            </a:r>
          </a:p>
        </p:txBody>
      </p:sp>
      <p:sp>
        <p:nvSpPr>
          <p:cNvPr id="62468" name="文本占位符 62467"/>
          <p:cNvSpPr>
            <a:spLocks noGrp="1"/>
          </p:cNvSpPr>
          <p:nvPr>
            <p:ph type="body" idx="1"/>
          </p:nvPr>
        </p:nvSpPr>
        <p:spPr/>
        <p:txBody>
          <a:bodyPr vert="horz" wrap="square" lIns="91436" tIns="45718" rIns="91436" bIns="45718" anchor="t"/>
          <a:lstStyle/>
          <a:p>
            <a:endParaRPr/>
          </a:p>
        </p:txBody>
      </p:sp>
      <p:pic>
        <p:nvPicPr>
          <p:cNvPr id="62469" name="图片 62468"/>
          <p:cNvPicPr>
            <a:picLocks noChangeAspect="1"/>
          </p:cNvPicPr>
          <p:nvPr/>
        </p:nvPicPr>
        <p:blipFill>
          <a:blip r:embed="rId3"/>
          <a:stretch>
            <a:fillRect/>
          </a:stretch>
        </p:blipFill>
        <p:spPr>
          <a:xfrm>
            <a:off x="990600" y="1219200"/>
            <a:ext cx="6780213" cy="5562600"/>
          </a:xfrm>
          <a:prstGeom prst="rect">
            <a:avLst/>
          </a:prstGeom>
          <a:noFill/>
          <a:ln w="9525">
            <a:noFill/>
          </a:ln>
        </p:spPr>
      </p:pic>
      <p:pic>
        <p:nvPicPr>
          <p:cNvPr id="62470" name="图片 62469"/>
          <p:cNvPicPr>
            <a:picLocks noChangeAspect="1"/>
          </p:cNvPicPr>
          <p:nvPr/>
        </p:nvPicPr>
        <p:blipFill>
          <a:blip r:embed="rId4"/>
          <a:stretch>
            <a:fillRect/>
          </a:stretch>
        </p:blipFill>
        <p:spPr>
          <a:xfrm>
            <a:off x="8153400" y="1143000"/>
            <a:ext cx="2286000" cy="5619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634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CNN的改进</a:t>
            </a:r>
            <a:endParaRPr lang="zh-CN" altLang="en-US" dirty="0"/>
          </a:p>
        </p:txBody>
      </p:sp>
      <p:sp>
        <p:nvSpPr>
          <p:cNvPr id="63491" name="文本占位符 63490"/>
          <p:cNvSpPr>
            <a:spLocks noGrp="1"/>
          </p:cNvSpPr>
          <p:nvPr>
            <p:ph type="body" idx="1"/>
          </p:nvPr>
        </p:nvSpPr>
        <p:spPr/>
        <p:txBody>
          <a:bodyPr vert="horz" wrap="square" lIns="91436" tIns="45718" rIns="91436" bIns="45718" anchor="t"/>
          <a:lstStyle/>
          <a:p>
            <a:r>
              <a:rPr lang="zh-CN" altLang="en-US" dirty="0"/>
              <a:t>Rectified linear function</a:t>
            </a:r>
          </a:p>
          <a:p>
            <a:pPr lvl="1"/>
            <a:r>
              <a:rPr lang="zh-CN" altLang="en-US" dirty="0"/>
              <a:t>加速收敛</a:t>
            </a:r>
          </a:p>
          <a:p>
            <a:pPr lvl="1"/>
            <a:r>
              <a:rPr lang="zh-CN" altLang="en-US" sz="2800" dirty="0">
                <a:ea typeface="宋体" panose="02010600030101010101" pitchFamily="2" charset="-122"/>
              </a:rPr>
              <a:t>稀疏化</a:t>
            </a:r>
            <a:endParaRPr lang="zh-CN" altLang="en-US" dirty="0"/>
          </a:p>
          <a:p>
            <a:endParaRPr lang="zh-CN" altLang="en-US" dirty="0"/>
          </a:p>
          <a:p>
            <a:r>
              <a:rPr lang="zh-CN" altLang="en-US" dirty="0">
                <a:ea typeface="宋体" panose="02010600030101010101" pitchFamily="2" charset="-122"/>
              </a:rPr>
              <a:t>dropout</a:t>
            </a:r>
          </a:p>
          <a:p>
            <a:pPr lvl="1"/>
            <a:r>
              <a:rPr lang="zh-CN" altLang="en-US" dirty="0">
                <a:ea typeface="宋体" panose="02010600030101010101" pitchFamily="2" charset="-122"/>
              </a:rPr>
              <a:t>将隐层节点以一定概率清0</a:t>
            </a:r>
          </a:p>
          <a:p>
            <a:pPr lvl="1"/>
            <a:r>
              <a:rPr lang="zh-CN" altLang="en-US" dirty="0"/>
              <a:t>可以将dropout看作是模型平均的一种</a:t>
            </a:r>
          </a:p>
        </p:txBody>
      </p:sp>
      <p:pic>
        <p:nvPicPr>
          <p:cNvPr id="63492" name="图片 63491"/>
          <p:cNvPicPr>
            <a:picLocks noChangeAspect="1"/>
          </p:cNvPicPr>
          <p:nvPr/>
        </p:nvPicPr>
        <p:blipFill>
          <a:blip r:embed="rId3"/>
          <a:stretch>
            <a:fillRect/>
          </a:stretch>
        </p:blipFill>
        <p:spPr>
          <a:xfrm>
            <a:off x="6400800" y="1447800"/>
            <a:ext cx="3429000" cy="276860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65537"/>
          <p:cNvSpPr>
            <a:spLocks noGrp="1"/>
          </p:cNvSpPr>
          <p:nvPr>
            <p:ph type="title"/>
          </p:nvPr>
        </p:nvSpPr>
        <p:spPr/>
        <p:txBody>
          <a:bodyPr vert="horz" wrap="square" lIns="91436" tIns="45718" rIns="91436" bIns="45718" anchor="ctr"/>
          <a:lstStyle/>
          <a:p>
            <a:r>
              <a:rPr lang="en-US" altLang="zh-CN"/>
              <a:t>CNN</a:t>
            </a:r>
            <a:r>
              <a:rPr lang="zh-CN" altLang="en-US"/>
              <a:t>的改进</a:t>
            </a:r>
          </a:p>
        </p:txBody>
      </p:sp>
      <p:sp>
        <p:nvSpPr>
          <p:cNvPr id="65539" name="文本占位符 655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local Contrast Normalization</a:t>
            </a:r>
          </a:p>
          <a:p>
            <a:pPr lvl="1"/>
            <a:r>
              <a:rPr lang="zh-CN" altLang="en-US" dirty="0">
                <a:ea typeface="宋体" panose="02010600030101010101" pitchFamily="2" charset="-122"/>
              </a:rPr>
              <a:t>Subtracting a low-pass smoothed version of the layer</a:t>
            </a:r>
          </a:p>
          <a:p>
            <a:pPr lvl="1"/>
            <a:r>
              <a:rPr lang="zh-CN" altLang="en-US" dirty="0">
                <a:ea typeface="宋体" panose="02010600030101010101" pitchFamily="2" charset="-122"/>
              </a:rPr>
              <a:t>Just another convolution in fact (with fixed coefficients)</a:t>
            </a:r>
          </a:p>
          <a:p>
            <a:pPr lvl="1"/>
            <a:r>
              <a:rPr lang="zh-CN" altLang="en-US" dirty="0">
                <a:ea typeface="宋体" panose="02010600030101010101" pitchFamily="2" charset="-122"/>
              </a:rPr>
              <a:t>Lots of variants (per feature map, across feature maps, …)</a:t>
            </a:r>
          </a:p>
          <a:p>
            <a:pPr lvl="1"/>
            <a:endParaRPr lang="zh-CN" altLang="en-US" dirty="0">
              <a:ea typeface="宋体" panose="02010600030101010101" pitchFamily="2" charset="-122"/>
            </a:endParaRPr>
          </a:p>
          <a:p>
            <a:pPr lvl="1"/>
            <a:r>
              <a:rPr lang="zh-CN" altLang="en-US" dirty="0">
                <a:ea typeface="宋体" panose="02010600030101010101" pitchFamily="2" charset="-122"/>
              </a:rPr>
              <a:t>Empirically, seems to help a bit (1-2%) on ImageNet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回顾：</a:t>
            </a:r>
            <a:r>
              <a:rPr lang="en-US" altLang="zh-CN">
                <a:sym typeface="+mn-ea"/>
              </a:rPr>
              <a:t>Deep Belief Network, </a:t>
            </a:r>
            <a:r>
              <a:rPr lang="en-US" altLang="zh-CN"/>
              <a:t>DBN</a:t>
            </a:r>
          </a:p>
        </p:txBody>
      </p:sp>
      <p:sp>
        <p:nvSpPr>
          <p:cNvPr id="3" name="内容占位符 2"/>
          <p:cNvSpPr>
            <a:spLocks noGrp="1"/>
          </p:cNvSpPr>
          <p:nvPr>
            <p:ph idx="1"/>
          </p:nvPr>
        </p:nvSpPr>
        <p:spPr>
          <a:xfrm>
            <a:off x="406400" y="1397000"/>
            <a:ext cx="7608570" cy="4729480"/>
          </a:xfrm>
        </p:spPr>
        <p:txBody>
          <a:bodyPr/>
          <a:lstStyle/>
          <a:p>
            <a:r>
              <a:rPr lang="zh-CN" altLang="en-US"/>
              <a:t>概率生成模型</a:t>
            </a:r>
          </a:p>
          <a:p>
            <a:r>
              <a:rPr lang="zh-CN" altLang="en-US" dirty="0">
                <a:ea typeface="宋体" panose="02010600030101010101" pitchFamily="2" charset="-122"/>
                <a:sym typeface="+mn-ea"/>
              </a:rPr>
              <a:t>深层结构——多层</a:t>
            </a:r>
          </a:p>
          <a:p>
            <a:pPr lvl="1"/>
            <a:r>
              <a:rPr lang="zh-CN" altLang="en-US" dirty="0">
                <a:ea typeface="宋体" panose="02010600030101010101" pitchFamily="2" charset="-122"/>
                <a:sym typeface="+mn-ea"/>
              </a:rPr>
              <a:t>二值随机神经元</a:t>
            </a:r>
          </a:p>
          <a:p>
            <a:endParaRPr lang="zh-CN" altLang="en-US" dirty="0">
              <a:ea typeface="宋体" panose="02010600030101010101" pitchFamily="2" charset="-122"/>
              <a:sym typeface="+mn-ea"/>
            </a:endParaRPr>
          </a:p>
          <a:p>
            <a:r>
              <a:rPr lang="zh-CN" altLang="en-US" dirty="0">
                <a:ea typeface="宋体" panose="02010600030101010101" pitchFamily="2" charset="-122"/>
                <a:sym typeface="+mn-ea"/>
              </a:rPr>
              <a:t>非监督的预学习</a:t>
            </a:r>
          </a:p>
          <a:p>
            <a:r>
              <a:rPr lang="zh-CN" altLang="en-US" dirty="0">
                <a:ea typeface="宋体" panose="02010600030101010101" pitchFamily="2" charset="-122"/>
                <a:sym typeface="+mn-ea"/>
              </a:rPr>
              <a:t>监督微调(fine-tuning)</a:t>
            </a:r>
            <a:endParaRPr lang="zh-CN" altLang="en-US"/>
          </a:p>
        </p:txBody>
      </p:sp>
      <p:graphicFrame>
        <p:nvGraphicFramePr>
          <p:cNvPr id="93187" name="Object 4"/>
          <p:cNvGraphicFramePr/>
          <p:nvPr/>
        </p:nvGraphicFramePr>
        <p:xfrm>
          <a:off x="4958080" y="1655445"/>
          <a:ext cx="6857365" cy="4369435"/>
        </p:xfrm>
        <a:graphic>
          <a:graphicData uri="http://schemas.openxmlformats.org/presentationml/2006/ole">
            <mc:AlternateContent xmlns:mc="http://schemas.openxmlformats.org/markup-compatibility/2006">
              <mc:Choice xmlns:v="urn:schemas-microsoft-com:vml" Requires="v">
                <p:oleObj spid="_x0000_s3084" r:id="rId3" imgW="7972425" imgH="4914900" progId="Paint.Picture">
                  <p:embed/>
                </p:oleObj>
              </mc:Choice>
              <mc:Fallback>
                <p:oleObj r:id="rId3" imgW="7972425" imgH="4914900" progId="Paint.Picture">
                  <p:embed/>
                  <p:pic>
                    <p:nvPicPr>
                      <p:cNvPr id="0" name="图片 3080"/>
                      <p:cNvPicPr/>
                      <p:nvPr/>
                    </p:nvPicPr>
                    <p:blipFill>
                      <a:blip r:embed="rId4"/>
                      <a:stretch>
                        <a:fillRect/>
                      </a:stretch>
                    </p:blipFill>
                    <p:spPr>
                      <a:xfrm>
                        <a:off x="4958080" y="1655445"/>
                        <a:ext cx="6857365" cy="4369435"/>
                      </a:xfrm>
                      <a:prstGeom prst="rect">
                        <a:avLst/>
                      </a:prstGeom>
                      <a:noFill/>
                      <a:ln w="38100">
                        <a:noFill/>
                        <a:miter/>
                      </a:ln>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CNN改进</a:t>
            </a:r>
            <a:endParaRPr lang="zh-CN" altLang="en-US" dirty="0"/>
          </a:p>
        </p:txBody>
      </p:sp>
      <p:sp>
        <p:nvSpPr>
          <p:cNvPr id="66563" name="文本占位符 665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非线性变换、池化</a:t>
            </a:r>
          </a:p>
        </p:txBody>
      </p:sp>
      <p:pic>
        <p:nvPicPr>
          <p:cNvPr id="66564" name="图片 66563"/>
          <p:cNvPicPr>
            <a:picLocks noChangeAspect="1"/>
          </p:cNvPicPr>
          <p:nvPr/>
        </p:nvPicPr>
        <p:blipFill>
          <a:blip r:embed="rId2"/>
          <a:stretch>
            <a:fillRect/>
          </a:stretch>
        </p:blipFill>
        <p:spPr>
          <a:xfrm>
            <a:off x="1447800" y="1981200"/>
            <a:ext cx="8077200" cy="4384675"/>
          </a:xfrm>
          <a:prstGeom prst="rect">
            <a:avLst/>
          </a:prstGeom>
          <a:noFill/>
          <a:ln w="9525">
            <a:noFill/>
          </a:ln>
        </p:spPr>
      </p:pic>
      <p:sp>
        <p:nvSpPr>
          <p:cNvPr id="66565" name="文本框 66564"/>
          <p:cNvSpPr txBox="1"/>
          <p:nvPr/>
        </p:nvSpPr>
        <p:spPr>
          <a:xfrm>
            <a:off x="9296400" y="6096000"/>
            <a:ext cx="2757488" cy="457200"/>
          </a:xfrm>
          <a:prstGeom prst="rect">
            <a:avLst/>
          </a:prstGeom>
          <a:noFill/>
          <a:ln w="9525">
            <a:noFill/>
          </a:ln>
        </p:spPr>
        <p:txBody>
          <a:bodyPr wrap="none" anchor="t">
            <a:spAutoFit/>
          </a:bodyPr>
          <a:lstStyle/>
          <a:p>
            <a:pPr lvl="0"/>
            <a:r>
              <a:rPr lang="en-US" altLang="zh-CN" sz="2400">
                <a:latin typeface="Arial" panose="020B0604020202020204" pitchFamily="34" charset="0"/>
                <a:ea typeface="宋体" panose="02010600030101010101" pitchFamily="2" charset="-122"/>
              </a:rPr>
              <a:t>(Jarret et al., 2009)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p:cNvSpPr>
            <a:spLocks noGrp="1"/>
          </p:cNvSpPr>
          <p:nvPr>
            <p:ph type="title"/>
          </p:nvPr>
        </p:nvSpPr>
        <p:spPr/>
        <p:txBody>
          <a:bodyPr vert="horz" wrap="square" lIns="91436" tIns="45718" rIns="91436" bIns="45718" anchor="ctr"/>
          <a:lstStyle/>
          <a:p>
            <a:r>
              <a:rPr lang="en-US" altLang="zh-CN"/>
              <a:t>CNNs in the 2010s</a:t>
            </a:r>
          </a:p>
        </p:txBody>
      </p:sp>
      <p:sp>
        <p:nvSpPr>
          <p:cNvPr id="67587" name="文本占位符 67586"/>
          <p:cNvSpPr>
            <a:spLocks noGrp="1"/>
          </p:cNvSpPr>
          <p:nvPr>
            <p:ph type="body" idx="1"/>
          </p:nvPr>
        </p:nvSpPr>
        <p:spPr/>
        <p:txBody>
          <a:bodyPr vert="horz" wrap="square" lIns="91436" tIns="45718" rIns="91436" bIns="45718" anchor="t"/>
          <a:lstStyle/>
          <a:p>
            <a:endParaRPr/>
          </a:p>
        </p:txBody>
      </p:sp>
      <p:pic>
        <p:nvPicPr>
          <p:cNvPr id="67588" name="图片 67587"/>
          <p:cNvPicPr>
            <a:picLocks noChangeAspect="1"/>
          </p:cNvPicPr>
          <p:nvPr/>
        </p:nvPicPr>
        <p:blipFill>
          <a:blip r:embed="rId2"/>
          <a:stretch>
            <a:fillRect/>
          </a:stretch>
        </p:blipFill>
        <p:spPr>
          <a:xfrm>
            <a:off x="685800" y="1600200"/>
            <a:ext cx="11026775" cy="449580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9697"/>
          <p:cNvSpPr>
            <a:spLocks noGrp="1"/>
          </p:cNvSpPr>
          <p:nvPr>
            <p:ph type="ctrTitle"/>
          </p:nvPr>
        </p:nvSpPr>
        <p:spPr>
          <a:xfrm>
            <a:off x="914400" y="2132013"/>
            <a:ext cx="10591800" cy="2211387"/>
          </a:xfrm>
        </p:spPr>
        <p:txBody>
          <a:bodyPr vert="horz" wrap="square" lIns="91436" tIns="45718" rIns="91436" bIns="45718" anchor="ctr"/>
          <a:lstStyle/>
          <a:p>
            <a:pPr algn="l">
              <a:buNone/>
            </a:pPr>
            <a:r>
              <a:rPr lang="zh-CN" altLang="en-US" sz="3600" kern="1200" dirty="0">
                <a:latin typeface="Calibri" panose="020F0502020204030204" pitchFamily="2" charset="0"/>
                <a:ea typeface="宋体" panose="02010600030101010101" pitchFamily="2" charset="-122"/>
                <a:sym typeface="Arial" panose="020B0604020202020204" pitchFamily="34" charset="0"/>
              </a:rPr>
              <a:t>             </a:t>
            </a:r>
            <a:r>
              <a:rPr lang="en-US" altLang="x-none" sz="36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36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3600" kern="1200" dirty="0">
                <a:latin typeface="Calibri" panose="020F0502020204030204" pitchFamily="2" charset="0"/>
                <a:ea typeface="Arial" panose="020B0604020202020204" pitchFamily="34" charset="0"/>
                <a:sym typeface="Arial" panose="020B0604020202020204" pitchFamily="34" charset="0"/>
              </a:rPr>
            </a:br>
            <a:r>
              <a:rPr lang="zh-CN" altLang="en-US" sz="3600" kern="1200" dirty="0">
                <a:latin typeface="Calibri" panose="020F0502020204030204" pitchFamily="2" charset="0"/>
                <a:ea typeface="Arial" panose="020B0604020202020204" pitchFamily="34" charset="0"/>
                <a:sym typeface="Arial" panose="020B0604020202020204" pitchFamily="34" charset="0"/>
              </a:rPr>
              <a:t> </a:t>
            </a:r>
            <a:r>
              <a:rPr lang="zh-CN" altLang="en-US" sz="3600" kern="1200" dirty="0">
                <a:latin typeface="Calibri" panose="020F0502020204030204" pitchFamily="2" charset="0"/>
                <a:ea typeface="宋体" panose="02010600030101010101" pitchFamily="2" charset="-122"/>
                <a:sym typeface="Arial" panose="020B0604020202020204" pitchFamily="34" charset="0"/>
              </a:rPr>
              <a:t>                     </a:t>
            </a:r>
            <a:r>
              <a:rPr lang="zh-CN" altLang="en-US" sz="2800" kern="1200" dirty="0">
                <a:latin typeface="Calibri" panose="020F0502020204030204" pitchFamily="2" charset="0"/>
                <a:ea typeface="Arial" panose="020B0604020202020204" pitchFamily="34" charset="0"/>
                <a:sym typeface="Arial" panose="020B0604020202020204" pitchFamily="34" charset="0"/>
              </a:rPr>
              <a:t>—— </a:t>
            </a:r>
            <a:r>
              <a:rPr lang="zh-CN" altLang="en-US" sz="2800" kern="1200" dirty="0">
                <a:latin typeface="Calibri" panose="020F0502020204030204" pitchFamily="2" charset="0"/>
                <a:ea typeface="宋体" panose="02010600030101010101" pitchFamily="2" charset="-122"/>
                <a:sym typeface="Arial" panose="020B0604020202020204" pitchFamily="34" charset="0"/>
              </a:rPr>
              <a:t>Recurrent</a:t>
            </a:r>
            <a:r>
              <a:rPr lang="en-US" altLang="x-none" sz="2800" kern="1200" dirty="0">
                <a:latin typeface="Calibri" panose="020F0502020204030204" pitchFamily="2" charset="0"/>
                <a:ea typeface="Arial" panose="020B0604020202020204" pitchFamily="34" charset="0"/>
                <a:sym typeface="Arial" panose="020B0604020202020204" pitchFamily="34" charset="0"/>
              </a:rPr>
              <a:t> Neural Networks</a:t>
            </a:r>
            <a:r>
              <a:rPr lang="zh-CN" altLang="en-US" sz="2800" kern="1200" dirty="0">
                <a:latin typeface="Calibri" panose="020F0502020204030204" pitchFamily="2" charset="0"/>
                <a:ea typeface="宋体" panose="02010600030101010101" pitchFamily="2" charset="-122"/>
                <a:sym typeface="Arial" panose="020B0604020202020204" pitchFamily="34" charset="0"/>
              </a:rPr>
              <a:t>, RNN</a:t>
            </a:r>
            <a:br>
              <a:rPr lang="zh-CN" altLang="en-US" sz="2800" kern="1200" dirty="0">
                <a:latin typeface="Calibri" panose="020F0502020204030204" pitchFamily="2" charset="0"/>
                <a:ea typeface="宋体" panose="02010600030101010101" pitchFamily="2" charset="-122"/>
                <a:sym typeface="Arial" panose="020B0604020202020204" pitchFamily="34" charset="0"/>
              </a:rPr>
            </a:br>
            <a:r>
              <a:rPr lang="zh-CN" altLang="en-US" sz="2800" kern="1200" dirty="0">
                <a:latin typeface="Calibri" panose="020F0502020204030204" pitchFamily="2" charset="0"/>
                <a:ea typeface="宋体" panose="02010600030101010101" pitchFamily="2" charset="-122"/>
                <a:sym typeface="Arial" panose="020B0604020202020204" pitchFamily="34" charset="0"/>
              </a:rPr>
              <a:t>		     —— Long Short Term Memory, LSTM</a:t>
            </a:r>
            <a:endParaRPr lang="en-US" altLang="x-none" sz="28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序列数据建模(modeling sequences)</a:t>
            </a:r>
            <a:endParaRPr lang="zh-CN" altLang="en-US"/>
          </a:p>
        </p:txBody>
      </p:sp>
      <p:sp>
        <p:nvSpPr>
          <p:cNvPr id="3" name="内容占位符 2"/>
          <p:cNvSpPr>
            <a:spLocks noGrp="1"/>
          </p:cNvSpPr>
          <p:nvPr>
            <p:ph idx="1"/>
          </p:nvPr>
        </p:nvSpPr>
        <p:spPr>
          <a:xfrm>
            <a:off x="406400" y="1219835"/>
            <a:ext cx="11379200" cy="4906645"/>
          </a:xfrm>
        </p:spPr>
        <p:txBody>
          <a:bodyPr/>
          <a:lstStyle/>
          <a:p>
            <a:r>
              <a:rPr lang="zh-CN" altLang="en-US"/>
              <a:t>学习序列数据，常需要转换输入序列到不同领域的输出序列</a:t>
            </a:r>
          </a:p>
          <a:p>
            <a:pPr lvl="1"/>
            <a:r>
              <a:rPr lang="zh-CN" altLang="en-US"/>
              <a:t>eg. turn a sequence of sound pressures into a sequence of word identities.</a:t>
            </a:r>
          </a:p>
          <a:p>
            <a:r>
              <a:rPr lang="zh-CN" altLang="en-US"/>
              <a:t>如果没有分离的目标序列，可以通过预测输入序列中的下一项来得到“教师信号”。</a:t>
            </a:r>
          </a:p>
          <a:p>
            <a:pPr lvl="1"/>
            <a:r>
              <a:rPr lang="zh-CN" altLang="en-US"/>
              <a:t>The target output sequence is the input sequence with an advance of 1 step.</a:t>
            </a:r>
          </a:p>
          <a:p>
            <a:pPr lvl="1"/>
            <a:r>
              <a:rPr lang="zh-CN" altLang="en-US"/>
              <a:t>For temporal sequences there is a natural order for the predictions.</a:t>
            </a:r>
          </a:p>
          <a:p>
            <a:r>
              <a:rPr lang="zh-CN" altLang="en-US"/>
              <a:t>预测序列的下一项，模糊了监督学习与非监督学习的差别</a:t>
            </a:r>
          </a:p>
          <a:p>
            <a:pPr lvl="1"/>
            <a:r>
              <a:rPr lang="zh-CN" altLang="en-US"/>
              <a:t>It uses methods designed for supervised learning, but it doesn’t require a separate teaching signal.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31745"/>
          <p:cNvPicPr>
            <a:picLocks noChangeAspect="1"/>
          </p:cNvPicPr>
          <p:nvPr/>
        </p:nvPicPr>
        <p:blipFill>
          <a:blip r:embed="rId3"/>
          <a:stretch>
            <a:fillRect/>
          </a:stretch>
        </p:blipFill>
        <p:spPr>
          <a:xfrm>
            <a:off x="5715000" y="1219200"/>
            <a:ext cx="6535738" cy="3325813"/>
          </a:xfrm>
          <a:prstGeom prst="rect">
            <a:avLst/>
          </a:prstGeom>
          <a:noFill/>
          <a:ln w="9525">
            <a:noFill/>
          </a:ln>
        </p:spPr>
      </p:pic>
      <p:sp>
        <p:nvSpPr>
          <p:cNvPr id="31747" name="标题 31746"/>
          <p:cNvSpPr>
            <a:spLocks noGrp="1"/>
          </p:cNvSpPr>
          <p:nvPr>
            <p:ph type="title"/>
          </p:nvPr>
        </p:nvSpPr>
        <p:spPr/>
        <p:txBody>
          <a:bodyPr vert="horz" wrap="square" lIns="91436" tIns="45718" rIns="91436" bIns="45718" anchor="ctr"/>
          <a:lstStyle/>
          <a:p>
            <a:r>
              <a:rPr lang="en-US" altLang="zh-CN"/>
              <a:t>Recurrent Neural Networks, RNN</a:t>
            </a:r>
          </a:p>
        </p:txBody>
      </p:sp>
      <p:sp>
        <p:nvSpPr>
          <p:cNvPr id="31748" name="文本占位符 31747"/>
          <p:cNvSpPr>
            <a:spLocks noGrp="1"/>
          </p:cNvSpPr>
          <p:nvPr>
            <p:ph type="body" idx="1"/>
          </p:nvPr>
        </p:nvSpPr>
        <p:spPr>
          <a:xfrm>
            <a:off x="406400" y="1397000"/>
            <a:ext cx="6223000" cy="4729163"/>
          </a:xfrm>
        </p:spPr>
        <p:txBody>
          <a:bodyPr vert="horz" wrap="square" lIns="91436" tIns="45718" rIns="91436" bIns="45718" anchor="t"/>
          <a:lstStyle/>
          <a:p>
            <a:pPr>
              <a:lnSpc>
                <a:spcPct val="90000"/>
              </a:lnSpc>
            </a:pPr>
            <a:r>
              <a:rPr lang="zh-CN" altLang="en-US" dirty="0"/>
              <a:t>Hidden Layer会有连向下一时间Hidden Layer的边</a:t>
            </a:r>
          </a:p>
          <a:p>
            <a:pPr marL="1905" lvl="4" indent="1826895">
              <a:lnSpc>
                <a:spcPct val="90000"/>
              </a:lnSpc>
            </a:pPr>
            <a:endParaRPr lang="zh-CN" altLang="en-US" dirty="0"/>
          </a:p>
          <a:p>
            <a:pPr marL="1905" lvl="4" indent="1826895">
              <a:lnSpc>
                <a:spcPct val="90000"/>
              </a:lnSpc>
            </a:pPr>
            <a:endParaRPr lang="zh-CN" altLang="en-US" dirty="0"/>
          </a:p>
          <a:p>
            <a:pPr>
              <a:lnSpc>
                <a:spcPct val="90000"/>
              </a:lnSpc>
            </a:pPr>
            <a:r>
              <a:rPr lang="zh-CN" altLang="en-US" dirty="0">
                <a:ea typeface="宋体" panose="02010600030101010101" pitchFamily="2" charset="-122"/>
              </a:rPr>
              <a:t>RNN功能强大</a:t>
            </a:r>
          </a:p>
          <a:p>
            <a:pPr lvl="1">
              <a:lnSpc>
                <a:spcPct val="90000"/>
              </a:lnSpc>
            </a:pPr>
            <a:r>
              <a:rPr lang="zh-CN" altLang="en-US" dirty="0"/>
              <a:t>Distributed hidden state that allows them to store a lot of information about the past efficiently.</a:t>
            </a:r>
          </a:p>
          <a:p>
            <a:pPr lvl="1">
              <a:lnSpc>
                <a:spcPct val="90000"/>
              </a:lnSpc>
            </a:pPr>
            <a:r>
              <a:rPr lang="zh-CN" altLang="en-US" dirty="0"/>
              <a:t>Non-linear dynamics that allows them to update their hidden state in complicated ways.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3379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RNN</a:t>
            </a:r>
            <a:endParaRPr lang="zh-CN" altLang="en-US" dirty="0"/>
          </a:p>
        </p:txBody>
      </p:sp>
      <p:sp>
        <p:nvSpPr>
          <p:cNvPr id="33795" name="文本占位符 33794"/>
          <p:cNvSpPr>
            <a:spLocks noGrp="1"/>
          </p:cNvSpPr>
          <p:nvPr>
            <p:ph type="body" idx="1"/>
          </p:nvPr>
        </p:nvSpPr>
        <p:spPr/>
        <p:txBody>
          <a:bodyPr vert="horz" wrap="square" lIns="91436" tIns="45718" rIns="91436" bIns="45718" anchor="t"/>
          <a:lstStyle/>
          <a:p>
            <a:r>
              <a:rPr lang="zh-CN" altLang="en-US" dirty="0"/>
              <a:t>一般来说，</a:t>
            </a:r>
            <a:r>
              <a:rPr lang="zh-CN" altLang="en-US" dirty="0">
                <a:ea typeface="宋体" panose="02010600030101010101" pitchFamily="2" charset="-122"/>
              </a:rPr>
              <a:t>RNN</a:t>
            </a:r>
            <a:r>
              <a:rPr lang="zh-CN" altLang="en-US" dirty="0"/>
              <a:t>每一时间的输入和输出是不一样的</a:t>
            </a:r>
          </a:p>
          <a:p>
            <a:r>
              <a:rPr lang="zh-CN" altLang="en-US" dirty="0">
                <a:ea typeface="宋体" panose="02010600030101010101" pitchFamily="2" charset="-122"/>
              </a:rPr>
              <a:t>例，序列学习</a:t>
            </a:r>
          </a:p>
          <a:p>
            <a:pPr lvl="1"/>
            <a:r>
              <a:rPr lang="zh-CN" altLang="en-US" dirty="0"/>
              <a:t>对于序列数据是将序列项依次传入，每个序列项再对应不同的输出</a:t>
            </a:r>
          </a:p>
        </p:txBody>
      </p:sp>
      <p:pic>
        <p:nvPicPr>
          <p:cNvPr id="33796" name="图片 33795"/>
          <p:cNvPicPr>
            <a:picLocks noChangeAspect="1"/>
          </p:cNvPicPr>
          <p:nvPr/>
        </p:nvPicPr>
        <p:blipFill>
          <a:blip r:embed="rId2"/>
          <a:stretch>
            <a:fillRect/>
          </a:stretch>
        </p:blipFill>
        <p:spPr>
          <a:xfrm>
            <a:off x="762000" y="3505200"/>
            <a:ext cx="11001375" cy="248602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3481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RNN</a:t>
            </a:r>
            <a:endParaRPr lang="zh-CN" altLang="en-US" dirty="0"/>
          </a:p>
        </p:txBody>
      </p:sp>
      <p:sp>
        <p:nvSpPr>
          <p:cNvPr id="34819" name="文本占位符 3481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时序展开</a:t>
            </a:r>
          </a:p>
          <a:p>
            <a:pPr lvl="1"/>
            <a:r>
              <a:rPr lang="zh-CN" altLang="en-US" dirty="0"/>
              <a:t>在RNN中每一个时间步骤用到的参数都是一样的</a:t>
            </a:r>
          </a:p>
        </p:txBody>
      </p:sp>
      <p:pic>
        <p:nvPicPr>
          <p:cNvPr id="34820" name="图片 34819"/>
          <p:cNvPicPr>
            <a:picLocks noChangeAspect="1"/>
          </p:cNvPicPr>
          <p:nvPr/>
        </p:nvPicPr>
        <p:blipFill>
          <a:blip r:embed="rId4"/>
          <a:stretch>
            <a:fillRect/>
          </a:stretch>
        </p:blipFill>
        <p:spPr>
          <a:xfrm>
            <a:off x="4343400" y="2890838"/>
            <a:ext cx="7680325" cy="3690937"/>
          </a:xfrm>
          <a:prstGeom prst="rect">
            <a:avLst/>
          </a:prstGeom>
          <a:noFill/>
          <a:ln w="9525">
            <a:noFill/>
          </a:ln>
        </p:spPr>
      </p:pic>
      <p:graphicFrame>
        <p:nvGraphicFramePr>
          <p:cNvPr id="34821" name="对象 34820"/>
          <p:cNvGraphicFramePr>
            <a:graphicFrameLocks noChangeAspect="1"/>
          </p:cNvGraphicFramePr>
          <p:nvPr/>
        </p:nvGraphicFramePr>
        <p:xfrm>
          <a:off x="1371600" y="2890838"/>
          <a:ext cx="1192213" cy="3175000"/>
        </p:xfrm>
        <a:graphic>
          <a:graphicData uri="http://schemas.openxmlformats.org/presentationml/2006/ole">
            <mc:AlternateContent xmlns:mc="http://schemas.openxmlformats.org/markup-compatibility/2006">
              <mc:Choice xmlns:v="urn:schemas-microsoft-com:vml" Requires="v">
                <p:oleObj spid="_x0000_s10242" r:id="rId5" imgW="1590675" imgH="4238625" progId="Paint.Picture">
                  <p:embed/>
                </p:oleObj>
              </mc:Choice>
              <mc:Fallback>
                <p:oleObj r:id="rId5" imgW="1590675" imgH="4238625" progId="Paint.Picture">
                  <p:embed/>
                  <p:pic>
                    <p:nvPicPr>
                      <p:cNvPr id="0" name="图片 3087"/>
                      <p:cNvPicPr/>
                      <p:nvPr/>
                    </p:nvPicPr>
                    <p:blipFill>
                      <a:blip r:embed="rId6"/>
                      <a:stretch>
                        <a:fillRect/>
                      </a:stretch>
                    </p:blipFill>
                    <p:spPr>
                      <a:xfrm>
                        <a:off x="1371600" y="2890838"/>
                        <a:ext cx="1192213" cy="3175000"/>
                      </a:xfrm>
                      <a:prstGeom prst="rect">
                        <a:avLst/>
                      </a:prstGeom>
                      <a:noFill/>
                      <a:ln w="38100">
                        <a:noFill/>
                        <a:miter/>
                      </a:ln>
                    </p:spPr>
                  </p:pic>
                </p:oleObj>
              </mc:Fallback>
            </mc:AlternateContent>
          </a:graphicData>
        </a:graphic>
      </p:graphicFrame>
      <p:sp>
        <p:nvSpPr>
          <p:cNvPr id="34822" name="右箭头 34821"/>
          <p:cNvSpPr/>
          <p:nvPr/>
        </p:nvSpPr>
        <p:spPr>
          <a:xfrm>
            <a:off x="2895600" y="4262438"/>
            <a:ext cx="990600" cy="533400"/>
          </a:xfrm>
          <a:prstGeom prst="rightArrow">
            <a:avLst>
              <a:gd name="adj1" fmla="val 50000"/>
              <a:gd name="adj2" fmla="val 46428"/>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34823" name="文本框 34822"/>
          <p:cNvSpPr txBox="1"/>
          <p:nvPr/>
        </p:nvSpPr>
        <p:spPr>
          <a:xfrm>
            <a:off x="2895600" y="4872038"/>
            <a:ext cx="990600" cy="396875"/>
          </a:xfrm>
          <a:prstGeom prst="rect">
            <a:avLst/>
          </a:prstGeom>
          <a:noFill/>
          <a:ln w="9525">
            <a:noFill/>
          </a:ln>
        </p:spPr>
        <p:txBody>
          <a:bodyPr wrap="square">
            <a:spAutoFit/>
          </a:bodyPr>
          <a:lstStyle/>
          <a:p>
            <a:pPr lvl="0"/>
            <a:r>
              <a:rPr lang="zh-CN" altLang="en-US" sz="2000" dirty="0">
                <a:latin typeface="Arial" panose="020B0604020202020204" pitchFamily="34" charset="0"/>
                <a:ea typeface="宋体" panose="02010600030101010101" pitchFamily="2" charset="-122"/>
              </a:rPr>
              <a:t>unfold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36865"/>
          <p:cNvSpPr>
            <a:spLocks noGrp="1"/>
          </p:cNvSpPr>
          <p:nvPr>
            <p:ph type="title"/>
          </p:nvPr>
        </p:nvSpPr>
        <p:spPr/>
        <p:txBody>
          <a:bodyPr vert="horz" wrap="square" lIns="91436" tIns="45718" rIns="91436" bIns="45718" anchor="ctr"/>
          <a:lstStyle/>
          <a:p>
            <a:r>
              <a:rPr lang="en-US" altLang="zh-CN"/>
              <a:t>Training RNNs with backpropagation</a:t>
            </a:r>
          </a:p>
        </p:txBody>
      </p:sp>
      <p:sp>
        <p:nvSpPr>
          <p:cNvPr id="36867" name="文本占位符 36866"/>
          <p:cNvSpPr>
            <a:spLocks noGrp="1"/>
          </p:cNvSpPr>
          <p:nvPr>
            <p:ph type="body" idx="1"/>
          </p:nvPr>
        </p:nvSpPr>
        <p:spPr>
          <a:xfrm>
            <a:off x="406400" y="1397000"/>
            <a:ext cx="5691188" cy="4729163"/>
          </a:xfrm>
        </p:spPr>
        <p:txBody>
          <a:bodyPr vert="horz" wrap="square" lIns="91436" tIns="45718" rIns="91436" bIns="45718" anchor="t"/>
          <a:lstStyle/>
          <a:p>
            <a:r>
              <a:rPr lang="zh-CN" altLang="en-US" dirty="0">
                <a:ea typeface="宋体" panose="02010600030101010101" pitchFamily="2" charset="-122"/>
              </a:rPr>
              <a:t>权值一致的BP算法</a:t>
            </a:r>
          </a:p>
          <a:p>
            <a:pPr lvl="1"/>
            <a:r>
              <a:rPr lang="zh-CN" altLang="en-US" dirty="0">
                <a:ea typeface="宋体" panose="02010600030101010101" pitchFamily="2" charset="-122"/>
              </a:rPr>
              <a:t>BP算法容易实现权值间的线性约束</a:t>
            </a:r>
          </a:p>
          <a:p>
            <a:pPr lvl="1"/>
            <a:r>
              <a:rPr lang="zh-CN" altLang="en-US" dirty="0">
                <a:ea typeface="宋体" panose="02010600030101010101" pitchFamily="2" charset="-122"/>
              </a:rPr>
              <a:t>同样计算梯度，然后改变梯度以满足约束</a:t>
            </a:r>
          </a:p>
          <a:p>
            <a:pPr lvl="1"/>
            <a:r>
              <a:rPr lang="zh-CN" altLang="en-US" dirty="0">
                <a:ea typeface="宋体" panose="02010600030101010101" pitchFamily="2" charset="-122"/>
              </a:rPr>
              <a:t>如果权值开始时满足约束，那就会一直满足约束</a:t>
            </a:r>
            <a:endParaRPr lang="zh-CN" altLang="en-US" dirty="0"/>
          </a:p>
        </p:txBody>
      </p:sp>
      <p:graphicFrame>
        <p:nvGraphicFramePr>
          <p:cNvPr id="36868" name="Object 5"/>
          <p:cNvGraphicFramePr>
            <a:graphicFrameLocks noGrp="1" noChangeAspect="1"/>
          </p:cNvGraphicFramePr>
          <p:nvPr/>
        </p:nvGraphicFramePr>
        <p:xfrm>
          <a:off x="6781800" y="1905000"/>
          <a:ext cx="4267200" cy="3695700"/>
        </p:xfrm>
        <a:graphic>
          <a:graphicData uri="http://schemas.openxmlformats.org/presentationml/2006/ole">
            <mc:AlternateContent xmlns:mc="http://schemas.openxmlformats.org/markup-compatibility/2006">
              <mc:Choice xmlns:v="urn:schemas-microsoft-com:vml" Requires="v">
                <p:oleObj spid="_x0000_s11266" r:id="rId3" imgW="2057400" imgH="1803400" progId="Equation.3">
                  <p:embed/>
                </p:oleObj>
              </mc:Choice>
              <mc:Fallback>
                <p:oleObj r:id="rId3" imgW="2057400" imgH="1803400" progId="Equation.3">
                  <p:embed/>
                  <p:pic>
                    <p:nvPicPr>
                      <p:cNvPr id="0" name="图片 3086"/>
                      <p:cNvPicPr/>
                      <p:nvPr/>
                    </p:nvPicPr>
                    <p:blipFill>
                      <a:blip r:embed="rId4"/>
                      <a:stretch>
                        <a:fillRect/>
                      </a:stretch>
                    </p:blipFill>
                    <p:spPr>
                      <a:xfrm>
                        <a:off x="6781800" y="1905000"/>
                        <a:ext cx="4267200" cy="36957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BPTT, Back Propagation Through Time</a:t>
            </a:r>
            <a:endParaRPr lang="zh-CN" altLang="en-US"/>
          </a:p>
        </p:txBody>
      </p:sp>
      <p:sp>
        <p:nvSpPr>
          <p:cNvPr id="3" name="内容占位符 2"/>
          <p:cNvSpPr>
            <a:spLocks noGrp="1"/>
          </p:cNvSpPr>
          <p:nvPr>
            <p:ph idx="1"/>
          </p:nvPr>
        </p:nvSpPr>
        <p:spPr/>
        <p:txBody>
          <a:bodyPr/>
          <a:lstStyle/>
          <a:p>
            <a:r>
              <a:rPr lang="zh-CN" altLang="en-US"/>
              <a:t>RNN可看作权值共享的多层、前向网络</a:t>
            </a:r>
          </a:p>
          <a:p>
            <a:pPr lvl="1"/>
            <a:r>
              <a:rPr lang="zh-CN" altLang="en-US"/>
              <a:t>训练权值约束的前向网络</a:t>
            </a:r>
          </a:p>
          <a:p>
            <a:r>
              <a:rPr lang="zh-CN" altLang="en-US"/>
              <a:t>时间域上的训练算法</a:t>
            </a:r>
          </a:p>
          <a:p>
            <a:pPr lvl="1"/>
            <a:r>
              <a:rPr lang="zh-CN" altLang="en-US"/>
              <a:t>The forward pass builds up a stack of the activities of all the units at each time step. </a:t>
            </a:r>
          </a:p>
          <a:p>
            <a:pPr lvl="1"/>
            <a:r>
              <a:rPr lang="zh-CN" altLang="en-US"/>
              <a:t>The backward pass peels activities off the stack to compute the error derivatives at each time step. </a:t>
            </a:r>
          </a:p>
          <a:p>
            <a:pPr lvl="1"/>
            <a:r>
              <a:rPr lang="zh-CN" altLang="en-US"/>
              <a:t>After the backward pass we add together the derivatives at all the different times for each weight.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3891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BPTT</a:t>
            </a:r>
            <a:endParaRPr lang="zh-CN" altLang="en-US" dirty="0"/>
          </a:p>
        </p:txBody>
      </p:sp>
      <p:sp>
        <p:nvSpPr>
          <p:cNvPr id="38915" name="文本占位符 3891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前向传播</a:t>
            </a:r>
            <a:endParaRPr lang="zh-CN" altLang="en-US" dirty="0"/>
          </a:p>
        </p:txBody>
      </p:sp>
      <p:pic>
        <p:nvPicPr>
          <p:cNvPr id="38916" name="图片 38915"/>
          <p:cNvPicPr>
            <a:picLocks noChangeAspect="1"/>
          </p:cNvPicPr>
          <p:nvPr/>
        </p:nvPicPr>
        <p:blipFill>
          <a:blip r:embed="rId4"/>
          <a:stretch>
            <a:fillRect/>
          </a:stretch>
        </p:blipFill>
        <p:spPr>
          <a:xfrm>
            <a:off x="1676400" y="2286000"/>
            <a:ext cx="9220200" cy="3740150"/>
          </a:xfrm>
          <a:prstGeom prst="rect">
            <a:avLst/>
          </a:prstGeom>
          <a:noFill/>
          <a:ln w="9525">
            <a:noFill/>
          </a:ln>
        </p:spPr>
      </p:pic>
      <p:graphicFrame>
        <p:nvGraphicFramePr>
          <p:cNvPr id="38917" name="对象 38916"/>
          <p:cNvGraphicFramePr>
            <a:graphicFrameLocks noChangeAspect="1"/>
          </p:cNvGraphicFramePr>
          <p:nvPr/>
        </p:nvGraphicFramePr>
        <p:xfrm>
          <a:off x="3714750" y="2362200"/>
          <a:ext cx="1371600" cy="3657600"/>
        </p:xfrm>
        <a:graphic>
          <a:graphicData uri="http://schemas.openxmlformats.org/presentationml/2006/ole">
            <mc:AlternateContent xmlns:mc="http://schemas.openxmlformats.org/markup-compatibility/2006">
              <mc:Choice xmlns:v="urn:schemas-microsoft-com:vml" Requires="v">
                <p:oleObj spid="_x0000_s12290" r:id="rId5" imgW="1590675" imgH="4238625" progId="PBrush">
                  <p:embed/>
                </p:oleObj>
              </mc:Choice>
              <mc:Fallback>
                <p:oleObj r:id="rId5" imgW="1590675" imgH="4238625" progId="PBrush">
                  <p:embed/>
                  <p:pic>
                    <p:nvPicPr>
                      <p:cNvPr id="0" name="图片 3085"/>
                      <p:cNvPicPr/>
                      <p:nvPr/>
                    </p:nvPicPr>
                    <p:blipFill>
                      <a:blip r:embed="rId6"/>
                      <a:stretch>
                        <a:fillRect/>
                      </a:stretch>
                    </p:blipFill>
                    <p:spPr>
                      <a:xfrm>
                        <a:off x="3714750" y="2362200"/>
                        <a:ext cx="1371600" cy="3657600"/>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a typeface="宋体" panose="02010600030101010101" pitchFamily="2" charset="-122"/>
                <a:sym typeface="+mn-ea"/>
              </a:rPr>
              <a:t>DBN Greedy training</a:t>
            </a:r>
            <a:endParaRPr lang="zh-CN" altLang="en-US"/>
          </a:p>
        </p:txBody>
      </p:sp>
      <p:sp>
        <p:nvSpPr>
          <p:cNvPr id="3" name="内容占位符 2"/>
          <p:cNvSpPr>
            <a:spLocks noGrp="1"/>
          </p:cNvSpPr>
          <p:nvPr>
            <p:ph idx="1"/>
          </p:nvPr>
        </p:nvSpPr>
        <p:spPr>
          <a:xfrm>
            <a:off x="406400" y="1405255"/>
            <a:ext cx="11379200" cy="4729163"/>
          </a:xfrm>
        </p:spPr>
        <p:txBody>
          <a:bodyPr/>
          <a:lstStyle/>
          <a:p>
            <a:pPr marL="0" indent="0">
              <a:buNone/>
            </a:pPr>
            <a:r>
              <a:rPr lang="en-US" altLang="zh-CN"/>
              <a:t> </a:t>
            </a:r>
          </a:p>
        </p:txBody>
      </p:sp>
      <p:pic>
        <p:nvPicPr>
          <p:cNvPr id="94211" name="Picture 4"/>
          <p:cNvPicPr>
            <a:picLocks noChangeAspect="1"/>
          </p:cNvPicPr>
          <p:nvPr/>
        </p:nvPicPr>
        <p:blipFill>
          <a:blip r:embed="rId3"/>
          <a:stretch>
            <a:fillRect/>
          </a:stretch>
        </p:blipFill>
        <p:spPr>
          <a:xfrm>
            <a:off x="176530" y="4260215"/>
            <a:ext cx="3586480" cy="1785620"/>
          </a:xfrm>
          <a:prstGeom prst="rect">
            <a:avLst/>
          </a:prstGeom>
          <a:noFill/>
          <a:ln w="9525">
            <a:noFill/>
          </a:ln>
        </p:spPr>
      </p:pic>
      <p:graphicFrame>
        <p:nvGraphicFramePr>
          <p:cNvPr id="95235" name="Object 4"/>
          <p:cNvGraphicFramePr/>
          <p:nvPr/>
        </p:nvGraphicFramePr>
        <p:xfrm>
          <a:off x="3763010" y="3095625"/>
          <a:ext cx="3808730" cy="2877820"/>
        </p:xfrm>
        <a:graphic>
          <a:graphicData uri="http://schemas.openxmlformats.org/presentationml/2006/ole">
            <mc:AlternateContent xmlns:mc="http://schemas.openxmlformats.org/markup-compatibility/2006">
              <mc:Choice xmlns:v="urn:schemas-microsoft-com:vml" Requires="v">
                <p:oleObj spid="_x0000_s4099" r:id="rId4" imgW="5105400" imgH="3257550" progId="Paint.Picture">
                  <p:embed/>
                </p:oleObj>
              </mc:Choice>
              <mc:Fallback>
                <p:oleObj r:id="rId4" imgW="5105400" imgH="3257550" progId="Paint.Picture">
                  <p:embed/>
                  <p:pic>
                    <p:nvPicPr>
                      <p:cNvPr id="0" name="图片 3081"/>
                      <p:cNvPicPr/>
                      <p:nvPr/>
                    </p:nvPicPr>
                    <p:blipFill>
                      <a:blip r:embed="rId5"/>
                      <a:stretch>
                        <a:fillRect/>
                      </a:stretch>
                    </p:blipFill>
                    <p:spPr>
                      <a:xfrm>
                        <a:off x="3763010" y="3095625"/>
                        <a:ext cx="3808730" cy="2877820"/>
                      </a:xfrm>
                      <a:prstGeom prst="rect">
                        <a:avLst/>
                      </a:prstGeom>
                      <a:noFill/>
                      <a:ln w="38100">
                        <a:noFill/>
                        <a:miter/>
                      </a:ln>
                    </p:spPr>
                  </p:pic>
                </p:oleObj>
              </mc:Fallback>
            </mc:AlternateContent>
          </a:graphicData>
        </a:graphic>
      </p:graphicFrame>
      <p:graphicFrame>
        <p:nvGraphicFramePr>
          <p:cNvPr id="96259" name="Object 4"/>
          <p:cNvGraphicFramePr/>
          <p:nvPr/>
        </p:nvGraphicFramePr>
        <p:xfrm>
          <a:off x="7705090" y="1651635"/>
          <a:ext cx="4080510" cy="4236085"/>
        </p:xfrm>
        <a:graphic>
          <a:graphicData uri="http://schemas.openxmlformats.org/presentationml/2006/ole">
            <mc:AlternateContent xmlns:mc="http://schemas.openxmlformats.org/markup-compatibility/2006">
              <mc:Choice xmlns:v="urn:schemas-microsoft-com:vml" Requires="v">
                <p:oleObj spid="_x0000_s4100" r:id="rId6" imgW="5314950" imgH="4371975" progId="Paint.Picture">
                  <p:embed/>
                </p:oleObj>
              </mc:Choice>
              <mc:Fallback>
                <p:oleObj r:id="rId6" imgW="5314950" imgH="4371975" progId="Paint.Picture">
                  <p:embed/>
                  <p:pic>
                    <p:nvPicPr>
                      <p:cNvPr id="0" name="图片 3082"/>
                      <p:cNvPicPr/>
                      <p:nvPr/>
                    </p:nvPicPr>
                    <p:blipFill>
                      <a:blip r:embed="rId7"/>
                      <a:stretch>
                        <a:fillRect/>
                      </a:stretch>
                    </p:blipFill>
                    <p:spPr>
                      <a:xfrm>
                        <a:off x="7705090" y="1651635"/>
                        <a:ext cx="4080510" cy="4236085"/>
                      </a:xfrm>
                      <a:prstGeom prst="rect">
                        <a:avLst/>
                      </a:prstGeom>
                      <a:noFill/>
                      <a:ln w="38100">
                        <a:noFill/>
                        <a:miter/>
                      </a:ln>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409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BPTT</a:t>
            </a:r>
            <a:endParaRPr lang="zh-CN" altLang="en-US" dirty="0"/>
          </a:p>
        </p:txBody>
      </p:sp>
      <p:sp>
        <p:nvSpPr>
          <p:cNvPr id="40963" name="文本占位符 409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后向传播</a:t>
            </a:r>
            <a:endParaRPr lang="zh-CN" altLang="en-US" dirty="0"/>
          </a:p>
        </p:txBody>
      </p:sp>
      <p:pic>
        <p:nvPicPr>
          <p:cNvPr id="40964" name="图片 40963"/>
          <p:cNvPicPr>
            <a:picLocks noChangeAspect="1"/>
          </p:cNvPicPr>
          <p:nvPr/>
        </p:nvPicPr>
        <p:blipFill>
          <a:blip r:embed="rId4"/>
          <a:stretch>
            <a:fillRect/>
          </a:stretch>
        </p:blipFill>
        <p:spPr>
          <a:xfrm>
            <a:off x="2133600" y="2057400"/>
            <a:ext cx="8978900" cy="3998913"/>
          </a:xfrm>
          <a:prstGeom prst="rect">
            <a:avLst/>
          </a:prstGeom>
          <a:noFill/>
          <a:ln w="9525">
            <a:noFill/>
          </a:ln>
        </p:spPr>
      </p:pic>
      <p:graphicFrame>
        <p:nvGraphicFramePr>
          <p:cNvPr id="40965" name="对象 40964"/>
          <p:cNvGraphicFramePr>
            <a:graphicFrameLocks noChangeAspect="1"/>
          </p:cNvGraphicFramePr>
          <p:nvPr/>
        </p:nvGraphicFramePr>
        <p:xfrm>
          <a:off x="3990975" y="2057400"/>
          <a:ext cx="1371600" cy="3657600"/>
        </p:xfrm>
        <a:graphic>
          <a:graphicData uri="http://schemas.openxmlformats.org/presentationml/2006/ole">
            <mc:AlternateContent xmlns:mc="http://schemas.openxmlformats.org/markup-compatibility/2006">
              <mc:Choice xmlns:v="urn:schemas-microsoft-com:vml" Requires="v">
                <p:oleObj spid="_x0000_s13314" r:id="rId5" imgW="1590675" imgH="4238625" progId="PBrush">
                  <p:embed/>
                </p:oleObj>
              </mc:Choice>
              <mc:Fallback>
                <p:oleObj r:id="rId5" imgW="1590675" imgH="4238625" progId="PBrush">
                  <p:embed/>
                  <p:pic>
                    <p:nvPicPr>
                      <p:cNvPr id="0" name="图片 3075"/>
                      <p:cNvPicPr/>
                      <p:nvPr/>
                    </p:nvPicPr>
                    <p:blipFill>
                      <a:blip r:embed="rId6"/>
                      <a:stretch>
                        <a:fillRect/>
                      </a:stretch>
                    </p:blipFill>
                    <p:spPr>
                      <a:xfrm>
                        <a:off x="3990975" y="2057400"/>
                        <a:ext cx="1371600" cy="3657600"/>
                      </a:xfrm>
                      <a:prstGeom prst="rect">
                        <a:avLst/>
                      </a:prstGeom>
                      <a:noFill/>
                      <a:ln w="38100">
                        <a:noFill/>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4300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BP的困难</a:t>
            </a:r>
            <a:endParaRPr lang="zh-CN" altLang="en-US" dirty="0"/>
          </a:p>
        </p:txBody>
      </p:sp>
      <p:sp>
        <p:nvSpPr>
          <p:cNvPr id="43011" name="文本占位符 43010"/>
          <p:cNvSpPr>
            <a:spLocks noGrp="1"/>
          </p:cNvSpPr>
          <p:nvPr>
            <p:ph type="body" idx="1"/>
          </p:nvPr>
        </p:nvSpPr>
        <p:spPr>
          <a:xfrm>
            <a:off x="406400" y="1397000"/>
            <a:ext cx="7289800" cy="4729163"/>
          </a:xfrm>
        </p:spPr>
        <p:txBody>
          <a:bodyPr vert="horz" wrap="square" lIns="91436" tIns="45718" rIns="91436" bIns="45718" anchor="t"/>
          <a:lstStyle/>
          <a:p>
            <a:r>
              <a:rPr lang="en-US" altLang="zh-CN" sz="2800"/>
              <a:t>The backward pass is linear</a:t>
            </a:r>
          </a:p>
          <a:p>
            <a:pPr lvl="1"/>
            <a:r>
              <a:rPr lang="en-US" altLang="zh-CN" sz="2400"/>
              <a:t>There is a big difference between the forward and backward passes.</a:t>
            </a:r>
          </a:p>
          <a:p>
            <a:pPr lvl="1"/>
            <a:r>
              <a:rPr lang="en-US" altLang="zh-CN" sz="2400"/>
              <a:t>In the forward pass we use squashing functions (like the logistic) to prevent the activity vectors from exploding.</a:t>
            </a:r>
          </a:p>
          <a:p>
            <a:pPr lvl="1"/>
            <a:r>
              <a:rPr lang="en-US" altLang="zh-CN" sz="2400"/>
              <a:t>The backward pass, is completely linear. If you double the error derivatives at the final layer, all the error derivatives will double. </a:t>
            </a:r>
          </a:p>
          <a:p>
            <a:pPr lvl="1" algn="l"/>
            <a:r>
              <a:rPr lang="en-US" altLang="zh-CN" sz="2400"/>
              <a:t>The forward pass determines the slope of the linear function used for backpropagating through each neuron.</a:t>
            </a:r>
          </a:p>
        </p:txBody>
      </p:sp>
      <p:grpSp>
        <p:nvGrpSpPr>
          <p:cNvPr id="43012" name="组合 43011"/>
          <p:cNvGrpSpPr>
            <a:grpSpLocks noChangeAspect="1"/>
          </p:cNvGrpSpPr>
          <p:nvPr/>
        </p:nvGrpSpPr>
        <p:grpSpPr>
          <a:xfrm>
            <a:off x="7924800" y="1600200"/>
            <a:ext cx="3344863" cy="4435475"/>
            <a:chOff x="0" y="0"/>
            <a:chExt cx="4054" cy="5372"/>
          </a:xfrm>
        </p:grpSpPr>
        <p:sp>
          <p:nvSpPr>
            <p:cNvPr id="43013" name="Oval 36"/>
            <p:cNvSpPr>
              <a:spLocks noChangeAspect="1"/>
            </p:cNvSpPr>
            <p:nvPr/>
          </p:nvSpPr>
          <p:spPr>
            <a:xfrm>
              <a:off x="108" y="454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4" name="Oval 37"/>
            <p:cNvSpPr>
              <a:spLocks noChangeAspect="1"/>
            </p:cNvSpPr>
            <p:nvPr/>
          </p:nvSpPr>
          <p:spPr>
            <a:xfrm>
              <a:off x="1681" y="454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5" name="Oval 39"/>
            <p:cNvSpPr>
              <a:spLocks noChangeAspect="1"/>
            </p:cNvSpPr>
            <p:nvPr/>
          </p:nvSpPr>
          <p:spPr>
            <a:xfrm>
              <a:off x="3228" y="454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6" name="Oval 40"/>
            <p:cNvSpPr>
              <a:spLocks noChangeAspect="1"/>
            </p:cNvSpPr>
            <p:nvPr/>
          </p:nvSpPr>
          <p:spPr>
            <a:xfrm>
              <a:off x="108" y="2920"/>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7" name="Oval 41"/>
            <p:cNvSpPr>
              <a:spLocks noChangeAspect="1"/>
            </p:cNvSpPr>
            <p:nvPr/>
          </p:nvSpPr>
          <p:spPr>
            <a:xfrm>
              <a:off x="1681" y="2920"/>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8" name="Oval 42"/>
            <p:cNvSpPr>
              <a:spLocks noChangeAspect="1"/>
            </p:cNvSpPr>
            <p:nvPr/>
          </p:nvSpPr>
          <p:spPr>
            <a:xfrm>
              <a:off x="3228" y="2920"/>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3019" name="Straight Arrow Connector 44"/>
            <p:cNvCxnSpPr>
              <a:cxnSpLocks noChangeAspect="1"/>
              <a:stCxn id="43013" idx="7"/>
              <a:endCxn id="43017" idx="3"/>
            </p:cNvCxnSpPr>
            <p:nvPr/>
          </p:nvCxnSpPr>
          <p:spPr>
            <a:xfrm flipV="1">
              <a:off x="813" y="3625"/>
              <a:ext cx="989" cy="1042"/>
            </a:xfrm>
            <a:prstGeom prst="straightConnector1">
              <a:avLst/>
            </a:prstGeom>
            <a:ln w="25400" cap="flat" cmpd="sng">
              <a:solidFill>
                <a:srgbClr val="000000"/>
              </a:solidFill>
              <a:prstDash val="solid"/>
              <a:miter/>
              <a:headEnd type="none" w="med" len="med"/>
              <a:tailEnd type="arrow" w="med" len="med"/>
            </a:ln>
          </p:spPr>
        </p:cxnSp>
        <p:cxnSp>
          <p:nvCxnSpPr>
            <p:cNvPr id="43020" name="Straight Arrow Connector 45"/>
            <p:cNvCxnSpPr>
              <a:cxnSpLocks noChangeAspect="1"/>
              <a:stCxn id="43014" idx="7"/>
              <a:endCxn id="43018" idx="3"/>
            </p:cNvCxnSpPr>
            <p:nvPr/>
          </p:nvCxnSpPr>
          <p:spPr>
            <a:xfrm flipV="1">
              <a:off x="2387" y="3625"/>
              <a:ext cx="962" cy="1042"/>
            </a:xfrm>
            <a:prstGeom prst="straightConnector1">
              <a:avLst/>
            </a:prstGeom>
            <a:ln w="25400" cap="flat" cmpd="sng">
              <a:solidFill>
                <a:srgbClr val="000000"/>
              </a:solidFill>
              <a:prstDash val="solid"/>
              <a:miter/>
              <a:headEnd type="none" w="med" len="med"/>
              <a:tailEnd type="arrow" w="med" len="med"/>
            </a:ln>
          </p:spPr>
        </p:cxnSp>
        <p:cxnSp>
          <p:nvCxnSpPr>
            <p:cNvPr id="43021" name="Straight Arrow Connector 46"/>
            <p:cNvCxnSpPr>
              <a:cxnSpLocks noChangeAspect="1"/>
              <a:stCxn id="43014" idx="0"/>
              <a:endCxn id="43017" idx="4"/>
            </p:cNvCxnSpPr>
            <p:nvPr/>
          </p:nvCxnSpPr>
          <p:spPr>
            <a:xfrm flipV="1">
              <a:off x="2094" y="3746"/>
              <a:ext cx="1" cy="800"/>
            </a:xfrm>
            <a:prstGeom prst="straightConnector1">
              <a:avLst/>
            </a:prstGeom>
            <a:ln w="25400" cap="flat" cmpd="sng">
              <a:solidFill>
                <a:srgbClr val="000000"/>
              </a:solidFill>
              <a:prstDash val="solid"/>
              <a:miter/>
              <a:headEnd type="none" w="med" len="med"/>
              <a:tailEnd type="arrow" w="med" len="med"/>
            </a:ln>
          </p:spPr>
        </p:cxnSp>
        <p:cxnSp>
          <p:nvCxnSpPr>
            <p:cNvPr id="43022" name="Straight Arrow Connector 47"/>
            <p:cNvCxnSpPr>
              <a:cxnSpLocks noChangeAspect="1"/>
            </p:cNvCxnSpPr>
            <p:nvPr/>
          </p:nvCxnSpPr>
          <p:spPr>
            <a:xfrm flipV="1">
              <a:off x="934" y="3333"/>
              <a:ext cx="2293" cy="1627"/>
            </a:xfrm>
            <a:prstGeom prst="straightConnector1">
              <a:avLst/>
            </a:prstGeom>
            <a:ln w="25400" cap="flat" cmpd="sng">
              <a:solidFill>
                <a:srgbClr val="000000"/>
              </a:solidFill>
              <a:prstDash val="solid"/>
              <a:miter/>
              <a:headEnd type="none" w="med" len="med"/>
              <a:tailEnd type="arrow" w="med" len="med"/>
            </a:ln>
          </p:spPr>
        </p:cxnSp>
        <p:cxnSp>
          <p:nvCxnSpPr>
            <p:cNvPr id="43023" name="Straight Arrow Connector 48"/>
            <p:cNvCxnSpPr>
              <a:cxnSpLocks noChangeAspect="1"/>
              <a:stCxn id="43014" idx="1"/>
              <a:endCxn id="43016" idx="5"/>
            </p:cNvCxnSpPr>
            <p:nvPr/>
          </p:nvCxnSpPr>
          <p:spPr>
            <a:xfrm flipH="1" flipV="1">
              <a:off x="813" y="3625"/>
              <a:ext cx="989" cy="1042"/>
            </a:xfrm>
            <a:prstGeom prst="straightConnector1">
              <a:avLst/>
            </a:prstGeom>
            <a:ln w="25400" cap="flat" cmpd="sng">
              <a:solidFill>
                <a:srgbClr val="000000"/>
              </a:solidFill>
              <a:prstDash val="solid"/>
              <a:miter/>
              <a:headEnd type="none" w="med" len="med"/>
              <a:tailEnd type="arrow" w="med" len="med"/>
            </a:ln>
          </p:spPr>
        </p:cxnSp>
        <p:cxnSp>
          <p:nvCxnSpPr>
            <p:cNvPr id="43024" name="Straight Arrow Connector 49"/>
            <p:cNvCxnSpPr>
              <a:cxnSpLocks noChangeAspect="1"/>
              <a:stCxn id="43015" idx="2"/>
              <a:endCxn id="43016" idx="6"/>
            </p:cNvCxnSpPr>
            <p:nvPr/>
          </p:nvCxnSpPr>
          <p:spPr>
            <a:xfrm flipH="1" flipV="1">
              <a:off x="934" y="3333"/>
              <a:ext cx="2293" cy="1627"/>
            </a:xfrm>
            <a:prstGeom prst="straightConnector1">
              <a:avLst/>
            </a:prstGeom>
            <a:ln w="25400" cap="flat" cmpd="sng">
              <a:solidFill>
                <a:srgbClr val="000000"/>
              </a:solidFill>
              <a:prstDash val="solid"/>
              <a:miter/>
              <a:headEnd type="none" w="med" len="med"/>
              <a:tailEnd type="arrow" w="med" len="med"/>
            </a:ln>
          </p:spPr>
        </p:cxnSp>
        <p:cxnSp>
          <p:nvCxnSpPr>
            <p:cNvPr id="43025" name="Straight Arrow Connector 50"/>
            <p:cNvCxnSpPr>
              <a:cxnSpLocks noChangeAspect="1"/>
              <a:stCxn id="43015" idx="1"/>
              <a:endCxn id="43017" idx="5"/>
            </p:cNvCxnSpPr>
            <p:nvPr/>
          </p:nvCxnSpPr>
          <p:spPr>
            <a:xfrm flipH="1" flipV="1">
              <a:off x="2387" y="3625"/>
              <a:ext cx="962" cy="1042"/>
            </a:xfrm>
            <a:prstGeom prst="straightConnector1">
              <a:avLst/>
            </a:prstGeom>
            <a:ln w="25400" cap="flat" cmpd="sng">
              <a:solidFill>
                <a:srgbClr val="000000"/>
              </a:solidFill>
              <a:prstDash val="solid"/>
              <a:miter/>
              <a:headEnd type="none" w="med" len="med"/>
              <a:tailEnd type="arrow" w="med" len="med"/>
            </a:ln>
          </p:spPr>
        </p:cxnSp>
        <p:cxnSp>
          <p:nvCxnSpPr>
            <p:cNvPr id="43026" name="Straight Arrow Connector 51"/>
            <p:cNvCxnSpPr>
              <a:cxnSpLocks noChangeAspect="1"/>
              <a:stCxn id="43015" idx="0"/>
              <a:endCxn id="43018" idx="4"/>
            </p:cNvCxnSpPr>
            <p:nvPr/>
          </p:nvCxnSpPr>
          <p:spPr>
            <a:xfrm flipV="1">
              <a:off x="3641" y="3746"/>
              <a:ext cx="1" cy="800"/>
            </a:xfrm>
            <a:prstGeom prst="straightConnector1">
              <a:avLst/>
            </a:prstGeom>
            <a:ln w="25400" cap="flat" cmpd="sng">
              <a:solidFill>
                <a:srgbClr val="000000"/>
              </a:solidFill>
              <a:prstDash val="solid"/>
              <a:miter/>
              <a:headEnd type="none" w="med" len="med"/>
              <a:tailEnd type="arrow" w="med" len="med"/>
            </a:ln>
          </p:spPr>
        </p:cxnSp>
        <p:cxnSp>
          <p:nvCxnSpPr>
            <p:cNvPr id="43027" name="Straight Arrow Connector 52"/>
            <p:cNvCxnSpPr>
              <a:cxnSpLocks noChangeAspect="1"/>
              <a:stCxn id="43013" idx="0"/>
              <a:endCxn id="43016" idx="4"/>
            </p:cNvCxnSpPr>
            <p:nvPr/>
          </p:nvCxnSpPr>
          <p:spPr>
            <a:xfrm flipV="1">
              <a:off x="521" y="3746"/>
              <a:ext cx="1" cy="800"/>
            </a:xfrm>
            <a:prstGeom prst="straightConnector1">
              <a:avLst/>
            </a:prstGeom>
            <a:ln w="25400" cap="flat" cmpd="sng">
              <a:solidFill>
                <a:srgbClr val="000000"/>
              </a:solidFill>
              <a:prstDash val="solid"/>
              <a:miter/>
              <a:headEnd type="none" w="med" len="med"/>
              <a:tailEnd type="arrow" w="med" len="med"/>
            </a:ln>
          </p:spPr>
        </p:cxnSp>
        <p:sp>
          <p:nvSpPr>
            <p:cNvPr id="43028" name="Oval 71"/>
            <p:cNvSpPr>
              <a:spLocks noChangeAspect="1"/>
            </p:cNvSpPr>
            <p:nvPr/>
          </p:nvSpPr>
          <p:spPr>
            <a:xfrm>
              <a:off x="108" y="126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29" name="Oval 72"/>
            <p:cNvSpPr>
              <a:spLocks noChangeAspect="1"/>
            </p:cNvSpPr>
            <p:nvPr/>
          </p:nvSpPr>
          <p:spPr>
            <a:xfrm>
              <a:off x="1681" y="126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30" name="Oval 73"/>
            <p:cNvSpPr>
              <a:spLocks noChangeAspect="1"/>
            </p:cNvSpPr>
            <p:nvPr/>
          </p:nvSpPr>
          <p:spPr>
            <a:xfrm>
              <a:off x="3228" y="126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3031" name="Straight Arrow Connector 74"/>
            <p:cNvCxnSpPr>
              <a:cxnSpLocks noChangeAspect="1"/>
              <a:stCxn id="43016" idx="7"/>
              <a:endCxn id="43029" idx="3"/>
            </p:cNvCxnSpPr>
            <p:nvPr/>
          </p:nvCxnSpPr>
          <p:spPr>
            <a:xfrm flipV="1">
              <a:off x="813" y="1972"/>
              <a:ext cx="989" cy="1069"/>
            </a:xfrm>
            <a:prstGeom prst="straightConnector1">
              <a:avLst/>
            </a:prstGeom>
            <a:ln w="25400" cap="flat" cmpd="sng">
              <a:solidFill>
                <a:srgbClr val="000000"/>
              </a:solidFill>
              <a:prstDash val="solid"/>
              <a:miter/>
              <a:headEnd type="none" w="med" len="med"/>
              <a:tailEnd type="arrow" w="med" len="med"/>
            </a:ln>
          </p:spPr>
        </p:cxnSp>
        <p:cxnSp>
          <p:nvCxnSpPr>
            <p:cNvPr id="43032" name="Straight Arrow Connector 75"/>
            <p:cNvCxnSpPr>
              <a:cxnSpLocks noChangeAspect="1"/>
              <a:stCxn id="43017" idx="7"/>
              <a:endCxn id="43030" idx="3"/>
            </p:cNvCxnSpPr>
            <p:nvPr/>
          </p:nvCxnSpPr>
          <p:spPr>
            <a:xfrm flipV="1">
              <a:off x="2387" y="1972"/>
              <a:ext cx="962" cy="1069"/>
            </a:xfrm>
            <a:prstGeom prst="straightConnector1">
              <a:avLst/>
            </a:prstGeom>
            <a:ln w="25400" cap="flat" cmpd="sng">
              <a:solidFill>
                <a:srgbClr val="000000"/>
              </a:solidFill>
              <a:prstDash val="solid"/>
              <a:miter/>
              <a:headEnd type="none" w="med" len="med"/>
              <a:tailEnd type="arrow" w="med" len="med"/>
            </a:ln>
          </p:spPr>
        </p:cxnSp>
        <p:cxnSp>
          <p:nvCxnSpPr>
            <p:cNvPr id="43033" name="Straight Arrow Connector 76"/>
            <p:cNvCxnSpPr>
              <a:cxnSpLocks noChangeAspect="1"/>
              <a:stCxn id="43017" idx="0"/>
              <a:endCxn id="43029" idx="4"/>
            </p:cNvCxnSpPr>
            <p:nvPr/>
          </p:nvCxnSpPr>
          <p:spPr>
            <a:xfrm flipV="1">
              <a:off x="2094" y="2093"/>
              <a:ext cx="1" cy="827"/>
            </a:xfrm>
            <a:prstGeom prst="straightConnector1">
              <a:avLst/>
            </a:prstGeom>
            <a:ln w="25400" cap="flat" cmpd="sng">
              <a:solidFill>
                <a:srgbClr val="000000"/>
              </a:solidFill>
              <a:prstDash val="solid"/>
              <a:miter/>
              <a:headEnd type="none" w="med" len="med"/>
              <a:tailEnd type="arrow" w="med" len="med"/>
            </a:ln>
          </p:spPr>
        </p:cxnSp>
        <p:cxnSp>
          <p:nvCxnSpPr>
            <p:cNvPr id="43034" name="Straight Arrow Connector 77"/>
            <p:cNvCxnSpPr>
              <a:cxnSpLocks noChangeAspect="1"/>
              <a:stCxn id="43016" idx="6"/>
              <a:endCxn id="43030" idx="2"/>
            </p:cNvCxnSpPr>
            <p:nvPr/>
          </p:nvCxnSpPr>
          <p:spPr>
            <a:xfrm flipV="1">
              <a:off x="934" y="1680"/>
              <a:ext cx="2293" cy="1653"/>
            </a:xfrm>
            <a:prstGeom prst="straightConnector1">
              <a:avLst/>
            </a:prstGeom>
            <a:ln w="25400" cap="flat" cmpd="sng">
              <a:solidFill>
                <a:srgbClr val="000000"/>
              </a:solidFill>
              <a:prstDash val="solid"/>
              <a:miter/>
              <a:headEnd type="none" w="med" len="med"/>
              <a:tailEnd type="arrow" w="med" len="med"/>
            </a:ln>
          </p:spPr>
        </p:cxnSp>
        <p:cxnSp>
          <p:nvCxnSpPr>
            <p:cNvPr id="43035" name="Straight Arrow Connector 78"/>
            <p:cNvCxnSpPr>
              <a:cxnSpLocks noChangeAspect="1"/>
              <a:stCxn id="43017" idx="1"/>
              <a:endCxn id="43028" idx="5"/>
            </p:cNvCxnSpPr>
            <p:nvPr/>
          </p:nvCxnSpPr>
          <p:spPr>
            <a:xfrm flipH="1" flipV="1">
              <a:off x="813" y="1972"/>
              <a:ext cx="989" cy="1069"/>
            </a:xfrm>
            <a:prstGeom prst="straightConnector1">
              <a:avLst/>
            </a:prstGeom>
            <a:ln w="25400" cap="flat" cmpd="sng">
              <a:solidFill>
                <a:srgbClr val="000000"/>
              </a:solidFill>
              <a:prstDash val="solid"/>
              <a:miter/>
              <a:headEnd type="none" w="med" len="med"/>
              <a:tailEnd type="arrow" w="med" len="med"/>
            </a:ln>
          </p:spPr>
        </p:cxnSp>
        <p:cxnSp>
          <p:nvCxnSpPr>
            <p:cNvPr id="43036" name="Straight Arrow Connector 79"/>
            <p:cNvCxnSpPr>
              <a:cxnSpLocks noChangeAspect="1"/>
              <a:stCxn id="43018" idx="2"/>
              <a:endCxn id="43028" idx="6"/>
            </p:cNvCxnSpPr>
            <p:nvPr/>
          </p:nvCxnSpPr>
          <p:spPr>
            <a:xfrm flipH="1" flipV="1">
              <a:off x="934" y="1680"/>
              <a:ext cx="2293" cy="1653"/>
            </a:xfrm>
            <a:prstGeom prst="straightConnector1">
              <a:avLst/>
            </a:prstGeom>
            <a:ln w="25400" cap="flat" cmpd="sng">
              <a:solidFill>
                <a:srgbClr val="000000"/>
              </a:solidFill>
              <a:prstDash val="solid"/>
              <a:miter/>
              <a:headEnd type="none" w="med" len="med"/>
              <a:tailEnd type="arrow" w="med" len="med"/>
            </a:ln>
          </p:spPr>
        </p:cxnSp>
        <p:cxnSp>
          <p:nvCxnSpPr>
            <p:cNvPr id="43037" name="Straight Arrow Connector 80"/>
            <p:cNvCxnSpPr>
              <a:cxnSpLocks noChangeAspect="1"/>
              <a:stCxn id="43018" idx="1"/>
              <a:endCxn id="43029" idx="5"/>
            </p:cNvCxnSpPr>
            <p:nvPr/>
          </p:nvCxnSpPr>
          <p:spPr>
            <a:xfrm flipH="1" flipV="1">
              <a:off x="2387" y="1972"/>
              <a:ext cx="962" cy="1069"/>
            </a:xfrm>
            <a:prstGeom prst="straightConnector1">
              <a:avLst/>
            </a:prstGeom>
            <a:ln w="25400" cap="flat" cmpd="sng">
              <a:solidFill>
                <a:srgbClr val="000000"/>
              </a:solidFill>
              <a:prstDash val="solid"/>
              <a:miter/>
              <a:headEnd type="none" w="med" len="med"/>
              <a:tailEnd type="arrow" w="med" len="med"/>
            </a:ln>
          </p:spPr>
        </p:cxnSp>
        <p:cxnSp>
          <p:nvCxnSpPr>
            <p:cNvPr id="43038" name="Straight Arrow Connector 81"/>
            <p:cNvCxnSpPr>
              <a:cxnSpLocks noChangeAspect="1"/>
              <a:stCxn id="43018" idx="0"/>
              <a:endCxn id="43030" idx="4"/>
            </p:cNvCxnSpPr>
            <p:nvPr/>
          </p:nvCxnSpPr>
          <p:spPr>
            <a:xfrm flipV="1">
              <a:off x="3641" y="2093"/>
              <a:ext cx="1" cy="827"/>
            </a:xfrm>
            <a:prstGeom prst="straightConnector1">
              <a:avLst/>
            </a:prstGeom>
            <a:ln w="25400" cap="flat" cmpd="sng">
              <a:solidFill>
                <a:srgbClr val="000000"/>
              </a:solidFill>
              <a:prstDash val="solid"/>
              <a:miter/>
              <a:headEnd type="none" w="med" len="med"/>
              <a:tailEnd type="arrow" w="med" len="med"/>
            </a:ln>
          </p:spPr>
        </p:cxnSp>
        <p:cxnSp>
          <p:nvCxnSpPr>
            <p:cNvPr id="43039" name="Straight Arrow Connector 82"/>
            <p:cNvCxnSpPr>
              <a:cxnSpLocks noChangeAspect="1"/>
              <a:stCxn id="43016" idx="0"/>
              <a:endCxn id="43028" idx="4"/>
            </p:cNvCxnSpPr>
            <p:nvPr/>
          </p:nvCxnSpPr>
          <p:spPr>
            <a:xfrm flipV="1">
              <a:off x="521" y="2093"/>
              <a:ext cx="1" cy="827"/>
            </a:xfrm>
            <a:prstGeom prst="straightConnector1">
              <a:avLst/>
            </a:prstGeom>
            <a:ln w="25400" cap="flat" cmpd="sng">
              <a:solidFill>
                <a:srgbClr val="000000"/>
              </a:solidFill>
              <a:prstDash val="solid"/>
              <a:miter/>
              <a:headEnd type="none" w="med" len="med"/>
              <a:tailEnd type="arrow" w="med" len="med"/>
            </a:ln>
          </p:spPr>
        </p:cxnSp>
        <p:sp>
          <p:nvSpPr>
            <p:cNvPr id="43040" name="Freeform 101"/>
            <p:cNvSpPr>
              <a:spLocks noChangeAspect="1"/>
            </p:cNvSpPr>
            <p:nvPr/>
          </p:nvSpPr>
          <p:spPr>
            <a:xfrm>
              <a:off x="1841" y="139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1" name="Freeform 102"/>
            <p:cNvSpPr>
              <a:spLocks noChangeAspect="1"/>
            </p:cNvSpPr>
            <p:nvPr/>
          </p:nvSpPr>
          <p:spPr>
            <a:xfrm>
              <a:off x="3361" y="1422"/>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2" name="Freeform 103"/>
            <p:cNvSpPr>
              <a:spLocks noChangeAspect="1"/>
            </p:cNvSpPr>
            <p:nvPr/>
          </p:nvSpPr>
          <p:spPr>
            <a:xfrm>
              <a:off x="241" y="139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3" name="Freeform 104"/>
            <p:cNvSpPr>
              <a:spLocks noChangeAspect="1"/>
            </p:cNvSpPr>
            <p:nvPr/>
          </p:nvSpPr>
          <p:spPr>
            <a:xfrm>
              <a:off x="1841" y="307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4" name="Freeform 105"/>
            <p:cNvSpPr>
              <a:spLocks noChangeAspect="1"/>
            </p:cNvSpPr>
            <p:nvPr/>
          </p:nvSpPr>
          <p:spPr>
            <a:xfrm>
              <a:off x="3414" y="3049"/>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5" name="Freeform 106"/>
            <p:cNvSpPr>
              <a:spLocks noChangeAspect="1"/>
            </p:cNvSpPr>
            <p:nvPr/>
          </p:nvSpPr>
          <p:spPr>
            <a:xfrm>
              <a:off x="241" y="307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6" name="Oval 108"/>
            <p:cNvSpPr>
              <a:spLocks noChangeAspect="1"/>
            </p:cNvSpPr>
            <p:nvPr/>
          </p:nvSpPr>
          <p:spPr>
            <a:xfrm>
              <a:off x="308" y="354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47" name="Oval 109"/>
            <p:cNvSpPr>
              <a:spLocks noChangeAspect="1"/>
            </p:cNvSpPr>
            <p:nvPr/>
          </p:nvSpPr>
          <p:spPr>
            <a:xfrm>
              <a:off x="2071" y="339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48" name="Oval 110"/>
            <p:cNvSpPr>
              <a:spLocks noChangeAspect="1"/>
            </p:cNvSpPr>
            <p:nvPr/>
          </p:nvSpPr>
          <p:spPr>
            <a:xfrm flipV="1">
              <a:off x="3701" y="3124"/>
              <a:ext cx="96"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49" name="Oval 111"/>
            <p:cNvSpPr>
              <a:spLocks noChangeAspect="1"/>
            </p:cNvSpPr>
            <p:nvPr/>
          </p:nvSpPr>
          <p:spPr>
            <a:xfrm>
              <a:off x="2101" y="155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50" name="Oval 113"/>
            <p:cNvSpPr>
              <a:spLocks noChangeAspect="1"/>
            </p:cNvSpPr>
            <p:nvPr/>
          </p:nvSpPr>
          <p:spPr>
            <a:xfrm>
              <a:off x="701" y="136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51" name="Straight Connector 115"/>
            <p:cNvSpPr>
              <a:spLocks noChangeAspect="1"/>
            </p:cNvSpPr>
            <p:nvPr/>
          </p:nvSpPr>
          <p:spPr>
            <a:xfrm flipV="1">
              <a:off x="380" y="1366"/>
              <a:ext cx="658" cy="72"/>
            </a:xfrm>
            <a:prstGeom prst="line">
              <a:avLst/>
            </a:prstGeom>
            <a:ln w="9525" cap="flat" cmpd="sng">
              <a:solidFill>
                <a:srgbClr val="FF0000"/>
              </a:solidFill>
              <a:prstDash val="solid"/>
              <a:miter/>
              <a:headEnd type="none" w="med" len="med"/>
              <a:tailEnd type="none" w="med" len="med"/>
            </a:ln>
          </p:spPr>
        </p:sp>
        <p:sp>
          <p:nvSpPr>
            <p:cNvPr id="43052" name="Straight Connector 120"/>
            <p:cNvSpPr>
              <a:spLocks noChangeAspect="1"/>
            </p:cNvSpPr>
            <p:nvPr/>
          </p:nvSpPr>
          <p:spPr>
            <a:xfrm flipV="1">
              <a:off x="0" y="3556"/>
              <a:ext cx="658" cy="72"/>
            </a:xfrm>
            <a:prstGeom prst="line">
              <a:avLst/>
            </a:prstGeom>
            <a:ln w="9525" cap="flat" cmpd="sng">
              <a:solidFill>
                <a:srgbClr val="FF0000"/>
              </a:solidFill>
              <a:prstDash val="solid"/>
              <a:miter/>
              <a:headEnd type="none" w="med" len="med"/>
              <a:tailEnd type="none" w="med" len="med"/>
            </a:ln>
          </p:spPr>
        </p:sp>
        <p:sp>
          <p:nvSpPr>
            <p:cNvPr id="43053" name="Straight Connector 121"/>
            <p:cNvSpPr>
              <a:spLocks noChangeAspect="1"/>
            </p:cNvSpPr>
            <p:nvPr/>
          </p:nvSpPr>
          <p:spPr>
            <a:xfrm flipV="1">
              <a:off x="2071" y="1266"/>
              <a:ext cx="157" cy="580"/>
            </a:xfrm>
            <a:prstGeom prst="line">
              <a:avLst/>
            </a:prstGeom>
            <a:ln w="9525" cap="flat" cmpd="sng">
              <a:solidFill>
                <a:srgbClr val="FF0000"/>
              </a:solidFill>
              <a:prstDash val="solid"/>
              <a:miter/>
              <a:headEnd type="none" w="med" len="med"/>
              <a:tailEnd type="none" w="med" len="med"/>
            </a:ln>
          </p:spPr>
        </p:sp>
        <p:sp>
          <p:nvSpPr>
            <p:cNvPr id="43054" name="Straight Connector 124"/>
            <p:cNvSpPr>
              <a:spLocks noChangeAspect="1"/>
            </p:cNvSpPr>
            <p:nvPr/>
          </p:nvSpPr>
          <p:spPr>
            <a:xfrm flipV="1">
              <a:off x="3611" y="1326"/>
              <a:ext cx="72" cy="690"/>
            </a:xfrm>
            <a:prstGeom prst="line">
              <a:avLst/>
            </a:prstGeom>
            <a:ln w="9525" cap="flat" cmpd="sng">
              <a:solidFill>
                <a:srgbClr val="FF0000"/>
              </a:solidFill>
              <a:prstDash val="solid"/>
              <a:miter/>
              <a:headEnd type="none" w="med" len="med"/>
              <a:tailEnd type="none" w="med" len="med"/>
            </a:ln>
          </p:spPr>
        </p:sp>
        <p:sp>
          <p:nvSpPr>
            <p:cNvPr id="43055" name="Straight Connector 129"/>
            <p:cNvSpPr>
              <a:spLocks noChangeAspect="1"/>
            </p:cNvSpPr>
            <p:nvPr/>
          </p:nvSpPr>
          <p:spPr>
            <a:xfrm flipV="1">
              <a:off x="2001" y="3186"/>
              <a:ext cx="207" cy="530"/>
            </a:xfrm>
            <a:prstGeom prst="line">
              <a:avLst/>
            </a:prstGeom>
            <a:ln w="9525" cap="flat" cmpd="sng">
              <a:solidFill>
                <a:srgbClr val="FF0000"/>
              </a:solidFill>
              <a:prstDash val="solid"/>
              <a:miter/>
              <a:headEnd type="none" w="med" len="med"/>
              <a:tailEnd type="none" w="med" len="med"/>
            </a:ln>
          </p:spPr>
        </p:sp>
        <p:sp>
          <p:nvSpPr>
            <p:cNvPr id="43056" name="Straight Connector 131"/>
            <p:cNvSpPr>
              <a:spLocks noChangeAspect="1"/>
            </p:cNvSpPr>
            <p:nvPr/>
          </p:nvSpPr>
          <p:spPr>
            <a:xfrm flipV="1">
              <a:off x="3571" y="2920"/>
              <a:ext cx="353" cy="477"/>
            </a:xfrm>
            <a:prstGeom prst="line">
              <a:avLst/>
            </a:prstGeom>
            <a:ln w="9525" cap="flat" cmpd="sng">
              <a:solidFill>
                <a:srgbClr val="FF0000"/>
              </a:solidFill>
              <a:prstDash val="solid"/>
              <a:miter/>
              <a:headEnd type="none" w="med" len="med"/>
              <a:tailEnd type="none" w="med" len="med"/>
            </a:ln>
          </p:spPr>
        </p:sp>
        <p:cxnSp>
          <p:nvCxnSpPr>
            <p:cNvPr id="43057" name="Straight Arrow Connector 134"/>
            <p:cNvCxnSpPr>
              <a:cxnSpLocks noChangeAspect="1"/>
            </p:cNvCxnSpPr>
            <p:nvPr/>
          </p:nvCxnSpPr>
          <p:spPr>
            <a:xfrm flipV="1">
              <a:off x="813" y="292"/>
              <a:ext cx="989" cy="1069"/>
            </a:xfrm>
            <a:prstGeom prst="straightConnector1">
              <a:avLst/>
            </a:prstGeom>
            <a:ln w="25400" cap="flat" cmpd="sng">
              <a:solidFill>
                <a:srgbClr val="000000"/>
              </a:solidFill>
              <a:prstDash val="solid"/>
              <a:miter/>
              <a:headEnd type="none" w="med" len="med"/>
              <a:tailEnd type="arrow" w="med" len="med"/>
            </a:ln>
          </p:spPr>
        </p:cxnSp>
        <p:cxnSp>
          <p:nvCxnSpPr>
            <p:cNvPr id="43058" name="Straight Arrow Connector 135"/>
            <p:cNvCxnSpPr>
              <a:cxnSpLocks noChangeAspect="1"/>
            </p:cNvCxnSpPr>
            <p:nvPr/>
          </p:nvCxnSpPr>
          <p:spPr>
            <a:xfrm flipV="1">
              <a:off x="2387" y="292"/>
              <a:ext cx="962" cy="1069"/>
            </a:xfrm>
            <a:prstGeom prst="straightConnector1">
              <a:avLst/>
            </a:prstGeom>
            <a:ln w="25400" cap="flat" cmpd="sng">
              <a:solidFill>
                <a:srgbClr val="000000"/>
              </a:solidFill>
              <a:prstDash val="solid"/>
              <a:miter/>
              <a:headEnd type="none" w="med" len="med"/>
              <a:tailEnd type="arrow" w="med" len="med"/>
            </a:ln>
          </p:spPr>
        </p:cxnSp>
        <p:cxnSp>
          <p:nvCxnSpPr>
            <p:cNvPr id="43059" name="Straight Arrow Connector 136"/>
            <p:cNvCxnSpPr>
              <a:cxnSpLocks noChangeAspect="1"/>
            </p:cNvCxnSpPr>
            <p:nvPr/>
          </p:nvCxnSpPr>
          <p:spPr>
            <a:xfrm flipV="1">
              <a:off x="2094" y="413"/>
              <a:ext cx="1" cy="827"/>
            </a:xfrm>
            <a:prstGeom prst="straightConnector1">
              <a:avLst/>
            </a:prstGeom>
            <a:ln w="25400" cap="flat" cmpd="sng">
              <a:solidFill>
                <a:srgbClr val="000000"/>
              </a:solidFill>
              <a:prstDash val="solid"/>
              <a:miter/>
              <a:headEnd type="none" w="med" len="med"/>
              <a:tailEnd type="arrow" w="med" len="med"/>
            </a:ln>
          </p:spPr>
        </p:cxnSp>
        <p:cxnSp>
          <p:nvCxnSpPr>
            <p:cNvPr id="43060" name="Straight Arrow Connector 137"/>
            <p:cNvCxnSpPr>
              <a:cxnSpLocks noChangeAspect="1"/>
            </p:cNvCxnSpPr>
            <p:nvPr/>
          </p:nvCxnSpPr>
          <p:spPr>
            <a:xfrm flipV="1">
              <a:off x="934" y="0"/>
              <a:ext cx="2293" cy="1653"/>
            </a:xfrm>
            <a:prstGeom prst="straightConnector1">
              <a:avLst/>
            </a:prstGeom>
            <a:ln w="25400" cap="flat" cmpd="sng">
              <a:solidFill>
                <a:srgbClr val="000000"/>
              </a:solidFill>
              <a:prstDash val="solid"/>
              <a:miter/>
              <a:headEnd type="none" w="med" len="med"/>
              <a:tailEnd type="arrow" w="med" len="med"/>
            </a:ln>
          </p:spPr>
        </p:cxnSp>
        <p:cxnSp>
          <p:nvCxnSpPr>
            <p:cNvPr id="43061" name="Straight Arrow Connector 138"/>
            <p:cNvCxnSpPr>
              <a:cxnSpLocks noChangeAspect="1"/>
            </p:cNvCxnSpPr>
            <p:nvPr/>
          </p:nvCxnSpPr>
          <p:spPr>
            <a:xfrm flipH="1" flipV="1">
              <a:off x="813" y="292"/>
              <a:ext cx="989" cy="1069"/>
            </a:xfrm>
            <a:prstGeom prst="straightConnector1">
              <a:avLst/>
            </a:prstGeom>
            <a:ln w="25400" cap="flat" cmpd="sng">
              <a:solidFill>
                <a:srgbClr val="000000"/>
              </a:solidFill>
              <a:prstDash val="solid"/>
              <a:miter/>
              <a:headEnd type="none" w="med" len="med"/>
              <a:tailEnd type="arrow" w="med" len="med"/>
            </a:ln>
          </p:spPr>
        </p:cxnSp>
        <p:cxnSp>
          <p:nvCxnSpPr>
            <p:cNvPr id="43062" name="Straight Arrow Connector 139"/>
            <p:cNvCxnSpPr>
              <a:cxnSpLocks noChangeAspect="1"/>
            </p:cNvCxnSpPr>
            <p:nvPr/>
          </p:nvCxnSpPr>
          <p:spPr>
            <a:xfrm flipH="1" flipV="1">
              <a:off x="934" y="0"/>
              <a:ext cx="2293" cy="1653"/>
            </a:xfrm>
            <a:prstGeom prst="straightConnector1">
              <a:avLst/>
            </a:prstGeom>
            <a:ln w="25400" cap="flat" cmpd="sng">
              <a:solidFill>
                <a:srgbClr val="000000"/>
              </a:solidFill>
              <a:prstDash val="solid"/>
              <a:miter/>
              <a:headEnd type="none" w="med" len="med"/>
              <a:tailEnd type="arrow" w="med" len="med"/>
            </a:ln>
          </p:spPr>
        </p:cxnSp>
        <p:cxnSp>
          <p:nvCxnSpPr>
            <p:cNvPr id="43063" name="Straight Arrow Connector 140"/>
            <p:cNvCxnSpPr>
              <a:cxnSpLocks noChangeAspect="1"/>
            </p:cNvCxnSpPr>
            <p:nvPr/>
          </p:nvCxnSpPr>
          <p:spPr>
            <a:xfrm flipH="1" flipV="1">
              <a:off x="2387" y="292"/>
              <a:ext cx="962" cy="1069"/>
            </a:xfrm>
            <a:prstGeom prst="straightConnector1">
              <a:avLst/>
            </a:prstGeom>
            <a:ln w="25400" cap="flat" cmpd="sng">
              <a:solidFill>
                <a:srgbClr val="000000"/>
              </a:solidFill>
              <a:prstDash val="solid"/>
              <a:miter/>
              <a:headEnd type="none" w="med" len="med"/>
              <a:tailEnd type="arrow" w="med" len="med"/>
            </a:ln>
          </p:spPr>
        </p:cxnSp>
        <p:cxnSp>
          <p:nvCxnSpPr>
            <p:cNvPr id="43064" name="Straight Arrow Connector 141"/>
            <p:cNvCxnSpPr>
              <a:cxnSpLocks noChangeAspect="1"/>
            </p:cNvCxnSpPr>
            <p:nvPr/>
          </p:nvCxnSpPr>
          <p:spPr>
            <a:xfrm flipV="1">
              <a:off x="3641" y="413"/>
              <a:ext cx="1" cy="827"/>
            </a:xfrm>
            <a:prstGeom prst="straightConnector1">
              <a:avLst/>
            </a:prstGeom>
            <a:ln w="25400" cap="flat" cmpd="sng">
              <a:solidFill>
                <a:srgbClr val="000000"/>
              </a:solidFill>
              <a:prstDash val="solid"/>
              <a:miter/>
              <a:headEnd type="none" w="med" len="med"/>
              <a:tailEnd type="arrow" w="med" len="med"/>
            </a:ln>
          </p:spPr>
        </p:cxnSp>
        <p:cxnSp>
          <p:nvCxnSpPr>
            <p:cNvPr id="43065" name="Straight Arrow Connector 142"/>
            <p:cNvCxnSpPr>
              <a:cxnSpLocks noChangeAspect="1"/>
            </p:cNvCxnSpPr>
            <p:nvPr/>
          </p:nvCxnSpPr>
          <p:spPr>
            <a:xfrm flipV="1">
              <a:off x="521" y="413"/>
              <a:ext cx="1" cy="827"/>
            </a:xfrm>
            <a:prstGeom prst="straightConnector1">
              <a:avLst/>
            </a:prstGeom>
            <a:ln w="25400" cap="flat" cmpd="sng">
              <a:solidFill>
                <a:srgbClr val="000000"/>
              </a:solidFill>
              <a:prstDash val="solid"/>
              <a:miter/>
              <a:headEnd type="none" w="med" len="med"/>
              <a:tailEnd type="arrow" w="med" len="med"/>
            </a:ln>
          </p:spPr>
        </p:cxnSp>
        <p:sp>
          <p:nvSpPr>
            <p:cNvPr id="43066" name="Oval 143"/>
            <p:cNvSpPr>
              <a:spLocks noChangeAspect="1"/>
            </p:cNvSpPr>
            <p:nvPr/>
          </p:nvSpPr>
          <p:spPr>
            <a:xfrm>
              <a:off x="3618" y="1663"/>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梯度的膨胀或消散</a:t>
            </a:r>
            <a:endParaRPr lang="zh-CN" altLang="en-US"/>
          </a:p>
        </p:txBody>
      </p:sp>
      <p:sp>
        <p:nvSpPr>
          <p:cNvPr id="3" name="内容占位符 2"/>
          <p:cNvSpPr>
            <a:spLocks noGrp="1"/>
          </p:cNvSpPr>
          <p:nvPr>
            <p:ph idx="1"/>
          </p:nvPr>
        </p:nvSpPr>
        <p:spPr/>
        <p:txBody>
          <a:bodyPr/>
          <a:lstStyle/>
          <a:p>
            <a:r>
              <a:rPr lang="zh-CN" altLang="en-US"/>
              <a:t>如果向后传播很多层，梯度</a:t>
            </a:r>
          </a:p>
          <a:p>
            <a:pPr lvl="1"/>
            <a:r>
              <a:rPr lang="zh-CN" altLang="en-US"/>
              <a:t>If the weights are  small, the gradients shrink exponentially.</a:t>
            </a:r>
          </a:p>
          <a:p>
            <a:pPr lvl="1"/>
            <a:r>
              <a:rPr lang="zh-CN" altLang="en-US"/>
              <a:t>If the weights are big, the gradients grow exponentially.</a:t>
            </a:r>
          </a:p>
          <a:p>
            <a:r>
              <a:rPr lang="zh-CN" altLang="en-US"/>
              <a:t>训练长序列 (100 time steps) RNN中，梯度很容易膨胀或消散</a:t>
            </a:r>
          </a:p>
          <a:p>
            <a:pPr lvl="1"/>
            <a:r>
              <a:rPr lang="zh-CN" altLang="en-US"/>
              <a:t>Avoid this by initializing the weights very carefully.</a:t>
            </a:r>
          </a:p>
          <a:p>
            <a:r>
              <a:rPr lang="zh-CN" altLang="en-US"/>
              <a:t>即使好的初始化，也难以检测当前目标输出对很多步之前的输入的依赖关系</a:t>
            </a:r>
          </a:p>
          <a:p>
            <a:pPr lvl="1"/>
            <a:r>
              <a:rPr lang="zh-CN" altLang="en-US"/>
              <a:t>So RNNs have difficulty dealing with long-range dependencies.</a:t>
            </a:r>
          </a:p>
          <a:p>
            <a:r>
              <a:rPr lang="zh-CN" altLang="en-US"/>
              <a:t>Long Short Term Memory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Long Short Term Memory</a:t>
            </a:r>
            <a:r>
              <a:rPr lang="zh-CN" altLang="en-US" dirty="0">
                <a:ea typeface="宋体" panose="02010600030101010101" pitchFamily="2" charset="-122"/>
                <a:sym typeface="+mn-ea"/>
              </a:rPr>
              <a:t>, LSTM</a:t>
            </a:r>
            <a:endParaRPr lang="zh-CN" altLang="en-US"/>
          </a:p>
        </p:txBody>
      </p:sp>
      <p:sp>
        <p:nvSpPr>
          <p:cNvPr id="3" name="内容占位符 2"/>
          <p:cNvSpPr>
            <a:spLocks noGrp="1"/>
          </p:cNvSpPr>
          <p:nvPr>
            <p:ph idx="1"/>
          </p:nvPr>
        </p:nvSpPr>
        <p:spPr/>
        <p:txBody>
          <a:bodyPr/>
          <a:lstStyle/>
          <a:p>
            <a:r>
              <a:rPr lang="zh-CN" altLang="en-US"/>
              <a:t>解决了RNN长期(like hundreds of time steps)记忆的问题</a:t>
            </a:r>
          </a:p>
          <a:p>
            <a:pPr lvl="1"/>
            <a:r>
              <a:rPr lang="zh-CN" altLang="en-US"/>
              <a:t>Hochreiter &amp; Schmidhuber (1997)</a:t>
            </a:r>
          </a:p>
          <a:p>
            <a:endParaRPr lang="zh-CN" altLang="en-US"/>
          </a:p>
          <a:p>
            <a:r>
              <a:rPr lang="zh-CN" altLang="en-US"/>
              <a:t>LSTM是一个存储单元，使用logistic和linear单元执行乘法运算</a:t>
            </a:r>
          </a:p>
          <a:p>
            <a:pPr lvl="1"/>
            <a:r>
              <a:rPr lang="zh-CN" altLang="en-US"/>
              <a:t>Information gets into the cell whenever its “write” gate is on.</a:t>
            </a:r>
          </a:p>
          <a:p>
            <a:pPr lvl="1"/>
            <a:r>
              <a:rPr lang="zh-CN" altLang="en-US"/>
              <a:t>Information stays in the cell so long as its “keep/forget” gate is on.</a:t>
            </a:r>
          </a:p>
          <a:p>
            <a:pPr lvl="1"/>
            <a:r>
              <a:rPr lang="zh-CN" altLang="en-US"/>
              <a:t>Information can be read from the cell by turning on its “read” gate.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4710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LSTM</a:t>
            </a:r>
            <a:endParaRPr lang="zh-CN" altLang="en-US" dirty="0"/>
          </a:p>
        </p:txBody>
      </p:sp>
      <p:sp>
        <p:nvSpPr>
          <p:cNvPr id="47107" name="文本占位符 47106"/>
          <p:cNvSpPr>
            <a:spLocks noGrp="1"/>
          </p:cNvSpPr>
          <p:nvPr>
            <p:ph type="body" idx="1"/>
          </p:nvPr>
        </p:nvSpPr>
        <p:spPr/>
        <p:txBody>
          <a:bodyPr vert="horz" wrap="square" lIns="91436" tIns="45718" rIns="91436" bIns="45718" anchor="t"/>
          <a:lstStyle/>
          <a:p>
            <a:endParaRPr/>
          </a:p>
        </p:txBody>
      </p:sp>
      <p:pic>
        <p:nvPicPr>
          <p:cNvPr id="47108" name="图片 47107"/>
          <p:cNvPicPr>
            <a:picLocks noChangeAspect="1"/>
          </p:cNvPicPr>
          <p:nvPr/>
        </p:nvPicPr>
        <p:blipFill>
          <a:blip r:embed="rId2"/>
          <a:stretch>
            <a:fillRect/>
          </a:stretch>
        </p:blipFill>
        <p:spPr>
          <a:xfrm>
            <a:off x="381000" y="1219200"/>
            <a:ext cx="11531600" cy="533400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48129"/>
          <p:cNvSpPr>
            <a:spLocks noGrp="1"/>
          </p:cNvSpPr>
          <p:nvPr>
            <p:ph type="title"/>
          </p:nvPr>
        </p:nvSpPr>
        <p:spPr/>
        <p:txBody>
          <a:bodyPr vert="horz" wrap="square" lIns="91436" tIns="45718" rIns="91436" bIns="45718" anchor="ctr"/>
          <a:lstStyle/>
          <a:p>
            <a:r>
              <a:rPr lang="en-US" altLang="zh-CN"/>
              <a:t>Backpropagation through a memory cell</a:t>
            </a:r>
          </a:p>
        </p:txBody>
      </p:sp>
      <p:sp>
        <p:nvSpPr>
          <p:cNvPr id="48131" name="Oval 4"/>
          <p:cNvSpPr/>
          <p:nvPr/>
        </p:nvSpPr>
        <p:spPr>
          <a:xfrm>
            <a:off x="8821738" y="3116263"/>
            <a:ext cx="881062" cy="830262"/>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8132" name="Straight Arrow Connector 5"/>
          <p:cNvCxnSpPr/>
          <p:nvPr/>
        </p:nvCxnSpPr>
        <p:spPr>
          <a:xfrm flipV="1">
            <a:off x="8950325" y="3822700"/>
            <a:ext cx="1588" cy="1138238"/>
          </a:xfrm>
          <a:prstGeom prst="straightConnector1">
            <a:avLst/>
          </a:prstGeom>
          <a:ln w="25400" cap="flat" cmpd="sng">
            <a:solidFill>
              <a:srgbClr val="000000"/>
            </a:solidFill>
            <a:prstDash val="solid"/>
            <a:miter/>
            <a:headEnd type="none" w="med" len="med"/>
            <a:tailEnd type="arrow" w="lg" len="lg"/>
          </a:ln>
        </p:spPr>
      </p:cxnSp>
      <p:cxnSp>
        <p:nvCxnSpPr>
          <p:cNvPr id="48133" name="Straight Arrow Connector 6"/>
          <p:cNvCxnSpPr/>
          <p:nvPr/>
        </p:nvCxnSpPr>
        <p:spPr>
          <a:xfrm>
            <a:off x="9572625" y="3824288"/>
            <a:ext cx="1588" cy="1136650"/>
          </a:xfrm>
          <a:prstGeom prst="straightConnector1">
            <a:avLst/>
          </a:prstGeom>
          <a:ln w="25400" cap="flat" cmpd="sng">
            <a:solidFill>
              <a:srgbClr val="000000"/>
            </a:solidFill>
            <a:prstDash val="solid"/>
            <a:miter/>
            <a:headEnd type="none" w="med" len="med"/>
            <a:tailEnd type="arrow" w="lg" len="lg"/>
          </a:ln>
        </p:spPr>
      </p:cxnSp>
      <p:sp>
        <p:nvSpPr>
          <p:cNvPr id="48134" name="Oval 7"/>
          <p:cNvSpPr/>
          <p:nvPr/>
        </p:nvSpPr>
        <p:spPr>
          <a:xfrm>
            <a:off x="9812338" y="3884613"/>
            <a:ext cx="881062" cy="830262"/>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35" name="Oval 8"/>
          <p:cNvSpPr/>
          <p:nvPr/>
        </p:nvSpPr>
        <p:spPr>
          <a:xfrm>
            <a:off x="7867650" y="390207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36" name="TextBox 9"/>
          <p:cNvSpPr/>
          <p:nvPr/>
        </p:nvSpPr>
        <p:spPr>
          <a:xfrm>
            <a:off x="9901238" y="3863975"/>
            <a:ext cx="102870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read </a:t>
            </a:r>
            <a:endParaRPr lang="zh-CN" altLang="en-US"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1</a:t>
            </a:r>
            <a:endParaRPr lang="zh-CN" altLang="en-US" dirty="0">
              <a:latin typeface="Arial" panose="020B0604020202020204" pitchFamily="34" charset="0"/>
              <a:ea typeface="宋体" panose="02010600030101010101" pitchFamily="2" charset="-122"/>
            </a:endParaRPr>
          </a:p>
        </p:txBody>
      </p:sp>
      <p:sp>
        <p:nvSpPr>
          <p:cNvPr id="48137" name="TextBox 10"/>
          <p:cNvSpPr/>
          <p:nvPr/>
        </p:nvSpPr>
        <p:spPr>
          <a:xfrm>
            <a:off x="7931150" y="3889375"/>
            <a:ext cx="727075"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write   0</a:t>
            </a:r>
          </a:p>
        </p:txBody>
      </p:sp>
      <p:sp>
        <p:nvSpPr>
          <p:cNvPr id="48138" name="Oval 11"/>
          <p:cNvSpPr/>
          <p:nvPr/>
        </p:nvSpPr>
        <p:spPr>
          <a:xfrm>
            <a:off x="7229475" y="2333625"/>
            <a:ext cx="881063"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39" name="TextBox 12"/>
          <p:cNvSpPr/>
          <p:nvPr/>
        </p:nvSpPr>
        <p:spPr>
          <a:xfrm>
            <a:off x="7316788" y="2359025"/>
            <a:ext cx="79375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1</a:t>
            </a:r>
          </a:p>
        </p:txBody>
      </p:sp>
      <p:sp>
        <p:nvSpPr>
          <p:cNvPr id="48140" name="Isosceles Triangle 14"/>
          <p:cNvSpPr/>
          <p:nvPr/>
        </p:nvSpPr>
        <p:spPr>
          <a:xfrm>
            <a:off x="7556500" y="3327400"/>
            <a:ext cx="236538"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41" name="Isosceles Triangle 15"/>
          <p:cNvSpPr/>
          <p:nvPr/>
        </p:nvSpPr>
        <p:spPr>
          <a:xfrm rot="5400000">
            <a:off x="9582150" y="4206875"/>
            <a:ext cx="212725" cy="200025"/>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42" name="Isosceles Triangle 16"/>
          <p:cNvSpPr/>
          <p:nvPr/>
        </p:nvSpPr>
        <p:spPr>
          <a:xfrm rot="16200000">
            <a:off x="8712200" y="4206875"/>
            <a:ext cx="247650"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43" name="Straight Connector 19"/>
          <p:cNvSpPr/>
          <p:nvPr/>
        </p:nvSpPr>
        <p:spPr>
          <a:xfrm flipH="1" flipV="1">
            <a:off x="7669213" y="3162300"/>
            <a:ext cx="4762" cy="165100"/>
          </a:xfrm>
          <a:prstGeom prst="line">
            <a:avLst/>
          </a:prstGeom>
          <a:ln w="25400" cap="flat" cmpd="sng">
            <a:solidFill>
              <a:srgbClr val="000000"/>
            </a:solidFill>
            <a:prstDash val="solid"/>
            <a:miter/>
            <a:headEnd type="none" w="med" len="med"/>
            <a:tailEnd type="none" w="med" len="med"/>
          </a:ln>
        </p:spPr>
      </p:sp>
      <p:sp>
        <p:nvSpPr>
          <p:cNvPr id="48144" name="TextBox 20"/>
          <p:cNvSpPr/>
          <p:nvPr/>
        </p:nvSpPr>
        <p:spPr>
          <a:xfrm>
            <a:off x="8870950" y="3328988"/>
            <a:ext cx="701675"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p>
        </p:txBody>
      </p:sp>
      <p:cxnSp>
        <p:nvCxnSpPr>
          <p:cNvPr id="48145" name="Straight Arrow Connector 21"/>
          <p:cNvCxnSpPr/>
          <p:nvPr/>
        </p:nvCxnSpPr>
        <p:spPr>
          <a:xfrm flipH="1">
            <a:off x="7669213" y="1828800"/>
            <a:ext cx="4762" cy="503238"/>
          </a:xfrm>
          <a:prstGeom prst="straightConnector1">
            <a:avLst/>
          </a:prstGeom>
          <a:ln w="25400" cap="flat" cmpd="sng">
            <a:solidFill>
              <a:srgbClr val="000000"/>
            </a:solidFill>
            <a:prstDash val="solid"/>
            <a:miter/>
            <a:headEnd type="none" w="med" len="med"/>
            <a:tailEnd type="arrow" w="lg" len="lg"/>
          </a:ln>
        </p:spPr>
      </p:cxnSp>
      <p:cxnSp>
        <p:nvCxnSpPr>
          <p:cNvPr id="48146" name="Straight Arrow Connector 22"/>
          <p:cNvCxnSpPr/>
          <p:nvPr/>
        </p:nvCxnSpPr>
        <p:spPr>
          <a:xfrm flipV="1">
            <a:off x="8307388" y="4730750"/>
            <a:ext cx="1587" cy="466725"/>
          </a:xfrm>
          <a:prstGeom prst="straightConnector1">
            <a:avLst/>
          </a:prstGeom>
          <a:ln w="25400" cap="flat" cmpd="sng">
            <a:solidFill>
              <a:srgbClr val="000000"/>
            </a:solidFill>
            <a:prstDash val="solid"/>
            <a:miter/>
            <a:headEnd type="none" w="med" len="med"/>
            <a:tailEnd type="arrow" w="lg" len="lg"/>
          </a:ln>
        </p:spPr>
      </p:cxnSp>
      <p:cxnSp>
        <p:nvCxnSpPr>
          <p:cNvPr id="48147" name="Straight Arrow Connector 23"/>
          <p:cNvCxnSpPr/>
          <p:nvPr/>
        </p:nvCxnSpPr>
        <p:spPr>
          <a:xfrm>
            <a:off x="10252075" y="4714875"/>
            <a:ext cx="1588" cy="619125"/>
          </a:xfrm>
          <a:prstGeom prst="straightConnector1">
            <a:avLst/>
          </a:prstGeom>
          <a:ln w="25400" cap="flat" cmpd="sng">
            <a:solidFill>
              <a:srgbClr val="000000"/>
            </a:solidFill>
            <a:prstDash val="solid"/>
            <a:miter/>
            <a:headEnd type="none" w="med" len="med"/>
            <a:tailEnd type="arrow" w="lg" len="lg"/>
          </a:ln>
        </p:spPr>
      </p:cxnSp>
      <p:sp>
        <p:nvSpPr>
          <p:cNvPr id="48148" name="Oval 38"/>
          <p:cNvSpPr/>
          <p:nvPr/>
        </p:nvSpPr>
        <p:spPr>
          <a:xfrm>
            <a:off x="5740400" y="313372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8149" name="Straight Arrow Connector 39"/>
          <p:cNvCxnSpPr/>
          <p:nvPr/>
        </p:nvCxnSpPr>
        <p:spPr>
          <a:xfrm flipV="1">
            <a:off x="5868988" y="3840163"/>
            <a:ext cx="0" cy="1138237"/>
          </a:xfrm>
          <a:prstGeom prst="straightConnector1">
            <a:avLst/>
          </a:prstGeom>
          <a:ln w="25400" cap="flat" cmpd="sng">
            <a:solidFill>
              <a:srgbClr val="000000"/>
            </a:solidFill>
            <a:prstDash val="solid"/>
            <a:miter/>
            <a:headEnd type="none" w="med" len="med"/>
            <a:tailEnd type="arrow" w="lg" len="lg"/>
          </a:ln>
        </p:spPr>
      </p:cxnSp>
      <p:cxnSp>
        <p:nvCxnSpPr>
          <p:cNvPr id="48150" name="Straight Arrow Connector 40"/>
          <p:cNvCxnSpPr/>
          <p:nvPr/>
        </p:nvCxnSpPr>
        <p:spPr>
          <a:xfrm>
            <a:off x="6491288" y="3841750"/>
            <a:ext cx="1587" cy="1136650"/>
          </a:xfrm>
          <a:prstGeom prst="straightConnector1">
            <a:avLst/>
          </a:prstGeom>
          <a:ln w="25400" cap="flat" cmpd="sng">
            <a:solidFill>
              <a:srgbClr val="000000"/>
            </a:solidFill>
            <a:prstDash val="solid"/>
            <a:miter/>
            <a:headEnd type="none" w="med" len="med"/>
            <a:tailEnd type="arrow" w="lg" len="lg"/>
          </a:ln>
        </p:spPr>
      </p:cxnSp>
      <p:sp>
        <p:nvSpPr>
          <p:cNvPr id="48151" name="Oval 41"/>
          <p:cNvSpPr/>
          <p:nvPr/>
        </p:nvSpPr>
        <p:spPr>
          <a:xfrm>
            <a:off x="6713538" y="3902075"/>
            <a:ext cx="881062"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2" name="Oval 42"/>
          <p:cNvSpPr/>
          <p:nvPr/>
        </p:nvSpPr>
        <p:spPr>
          <a:xfrm>
            <a:off x="4768850" y="3917950"/>
            <a:ext cx="879475" cy="830263"/>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3" name="TextBox 43"/>
          <p:cNvSpPr/>
          <p:nvPr/>
        </p:nvSpPr>
        <p:spPr>
          <a:xfrm>
            <a:off x="6786563" y="3881438"/>
            <a:ext cx="835025" cy="70167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read </a:t>
            </a:r>
            <a:endParaRPr lang="zh-CN" altLang="en-US"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0</a:t>
            </a:r>
          </a:p>
        </p:txBody>
      </p:sp>
      <p:sp>
        <p:nvSpPr>
          <p:cNvPr id="48154" name="TextBox 44"/>
          <p:cNvSpPr/>
          <p:nvPr/>
        </p:nvSpPr>
        <p:spPr>
          <a:xfrm>
            <a:off x="4832350" y="3905250"/>
            <a:ext cx="727075"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write   0</a:t>
            </a:r>
          </a:p>
        </p:txBody>
      </p:sp>
      <p:sp>
        <p:nvSpPr>
          <p:cNvPr id="48155" name="Isosceles Triangle 45"/>
          <p:cNvSpPr/>
          <p:nvPr/>
        </p:nvSpPr>
        <p:spPr>
          <a:xfrm rot="5400000">
            <a:off x="6500813" y="4222750"/>
            <a:ext cx="212725" cy="200025"/>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6" name="Isosceles Triangle 46"/>
          <p:cNvSpPr/>
          <p:nvPr/>
        </p:nvSpPr>
        <p:spPr>
          <a:xfrm rot="16200000">
            <a:off x="5629275" y="4222750"/>
            <a:ext cx="247650" cy="211138"/>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7" name="TextBox 49"/>
          <p:cNvSpPr/>
          <p:nvPr/>
        </p:nvSpPr>
        <p:spPr>
          <a:xfrm>
            <a:off x="5789613" y="3328988"/>
            <a:ext cx="701675"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p>
        </p:txBody>
      </p:sp>
      <p:cxnSp>
        <p:nvCxnSpPr>
          <p:cNvPr id="48158" name="Straight Arrow Connector 50"/>
          <p:cNvCxnSpPr/>
          <p:nvPr/>
        </p:nvCxnSpPr>
        <p:spPr>
          <a:xfrm flipV="1">
            <a:off x="5208588" y="4746625"/>
            <a:ext cx="1587" cy="468313"/>
          </a:xfrm>
          <a:prstGeom prst="straightConnector1">
            <a:avLst/>
          </a:prstGeom>
          <a:ln w="25400" cap="flat" cmpd="sng">
            <a:solidFill>
              <a:srgbClr val="000000"/>
            </a:solidFill>
            <a:prstDash val="solid"/>
            <a:miter/>
            <a:headEnd type="none" w="med" len="med"/>
            <a:tailEnd type="arrow" w="lg" len="lg"/>
          </a:ln>
        </p:spPr>
      </p:cxnSp>
      <p:cxnSp>
        <p:nvCxnSpPr>
          <p:cNvPr id="48159" name="Straight Arrow Connector 51"/>
          <p:cNvCxnSpPr/>
          <p:nvPr/>
        </p:nvCxnSpPr>
        <p:spPr>
          <a:xfrm>
            <a:off x="7153275" y="4730750"/>
            <a:ext cx="1588" cy="484188"/>
          </a:xfrm>
          <a:prstGeom prst="straightConnector1">
            <a:avLst/>
          </a:prstGeom>
          <a:ln w="25400" cap="flat" cmpd="sng">
            <a:solidFill>
              <a:srgbClr val="000000"/>
            </a:solidFill>
            <a:prstDash val="solid"/>
            <a:miter/>
            <a:headEnd type="none" w="med" len="med"/>
            <a:tailEnd type="arrow" w="lg" len="lg"/>
          </a:ln>
        </p:spPr>
      </p:cxnSp>
      <p:sp>
        <p:nvSpPr>
          <p:cNvPr id="48160" name="Oval 52"/>
          <p:cNvSpPr/>
          <p:nvPr/>
        </p:nvSpPr>
        <p:spPr>
          <a:xfrm>
            <a:off x="2708275" y="3133725"/>
            <a:ext cx="881063"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8161" name="Straight Arrow Connector 53"/>
          <p:cNvCxnSpPr/>
          <p:nvPr/>
        </p:nvCxnSpPr>
        <p:spPr>
          <a:xfrm flipV="1">
            <a:off x="2838450" y="3840163"/>
            <a:ext cx="0" cy="1138237"/>
          </a:xfrm>
          <a:prstGeom prst="straightConnector1">
            <a:avLst/>
          </a:prstGeom>
          <a:ln w="25400" cap="flat" cmpd="sng">
            <a:solidFill>
              <a:srgbClr val="000000"/>
            </a:solidFill>
            <a:prstDash val="solid"/>
            <a:miter/>
            <a:headEnd type="none" w="med" len="med"/>
            <a:tailEnd type="arrow" w="lg" len="lg"/>
          </a:ln>
        </p:spPr>
      </p:cxnSp>
      <p:cxnSp>
        <p:nvCxnSpPr>
          <p:cNvPr id="48162" name="Straight Arrow Connector 54"/>
          <p:cNvCxnSpPr/>
          <p:nvPr/>
        </p:nvCxnSpPr>
        <p:spPr>
          <a:xfrm>
            <a:off x="3460750" y="3841750"/>
            <a:ext cx="0" cy="1136650"/>
          </a:xfrm>
          <a:prstGeom prst="straightConnector1">
            <a:avLst/>
          </a:prstGeom>
          <a:ln w="25400" cap="flat" cmpd="sng">
            <a:solidFill>
              <a:srgbClr val="000000"/>
            </a:solidFill>
            <a:prstDash val="solid"/>
            <a:miter/>
            <a:headEnd type="none" w="med" len="med"/>
            <a:tailEnd type="arrow" w="lg" len="lg"/>
          </a:ln>
        </p:spPr>
      </p:cxnSp>
      <p:sp>
        <p:nvSpPr>
          <p:cNvPr id="48163" name="Oval 55"/>
          <p:cNvSpPr/>
          <p:nvPr/>
        </p:nvSpPr>
        <p:spPr>
          <a:xfrm>
            <a:off x="3683000" y="390207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4" name="Oval 56"/>
          <p:cNvSpPr/>
          <p:nvPr/>
        </p:nvSpPr>
        <p:spPr>
          <a:xfrm>
            <a:off x="1736725" y="3917950"/>
            <a:ext cx="881063" cy="830263"/>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5" name="TextBox 57"/>
          <p:cNvSpPr/>
          <p:nvPr/>
        </p:nvSpPr>
        <p:spPr>
          <a:xfrm>
            <a:off x="3754438" y="3881438"/>
            <a:ext cx="102870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read </a:t>
            </a:r>
            <a:endParaRPr lang="zh-CN" altLang="en-US"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0</a:t>
            </a:r>
          </a:p>
        </p:txBody>
      </p:sp>
      <p:sp>
        <p:nvSpPr>
          <p:cNvPr id="48166" name="TextBox 58"/>
          <p:cNvSpPr/>
          <p:nvPr/>
        </p:nvSpPr>
        <p:spPr>
          <a:xfrm>
            <a:off x="1800225" y="3905250"/>
            <a:ext cx="728663"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write   1</a:t>
            </a:r>
          </a:p>
        </p:txBody>
      </p:sp>
      <p:sp>
        <p:nvSpPr>
          <p:cNvPr id="48167" name="Isosceles Triangle 59"/>
          <p:cNvSpPr/>
          <p:nvPr/>
        </p:nvSpPr>
        <p:spPr>
          <a:xfrm rot="5400000">
            <a:off x="3470275" y="4222750"/>
            <a:ext cx="212725" cy="200025"/>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8" name="Isosceles Triangle 60"/>
          <p:cNvSpPr/>
          <p:nvPr/>
        </p:nvSpPr>
        <p:spPr>
          <a:xfrm rot="16200000">
            <a:off x="2598738" y="4222750"/>
            <a:ext cx="247650" cy="211138"/>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9" name="TextBox 61"/>
          <p:cNvSpPr/>
          <p:nvPr/>
        </p:nvSpPr>
        <p:spPr>
          <a:xfrm>
            <a:off x="2759075" y="3328988"/>
            <a:ext cx="717550"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p>
        </p:txBody>
      </p:sp>
      <p:cxnSp>
        <p:nvCxnSpPr>
          <p:cNvPr id="48170" name="Straight Arrow Connector 62"/>
          <p:cNvCxnSpPr/>
          <p:nvPr/>
        </p:nvCxnSpPr>
        <p:spPr>
          <a:xfrm flipV="1">
            <a:off x="2178050" y="4746625"/>
            <a:ext cx="0" cy="468313"/>
          </a:xfrm>
          <a:prstGeom prst="straightConnector1">
            <a:avLst/>
          </a:prstGeom>
          <a:ln w="25400" cap="flat" cmpd="sng">
            <a:solidFill>
              <a:srgbClr val="000000"/>
            </a:solidFill>
            <a:prstDash val="solid"/>
            <a:miter/>
            <a:headEnd type="none" w="med" len="med"/>
            <a:tailEnd type="arrow" w="lg" len="lg"/>
          </a:ln>
        </p:spPr>
      </p:cxnSp>
      <p:cxnSp>
        <p:nvCxnSpPr>
          <p:cNvPr id="48171" name="Straight Arrow Connector 63"/>
          <p:cNvCxnSpPr/>
          <p:nvPr/>
        </p:nvCxnSpPr>
        <p:spPr>
          <a:xfrm>
            <a:off x="4122738" y="4730750"/>
            <a:ext cx="1587" cy="468313"/>
          </a:xfrm>
          <a:prstGeom prst="straightConnector1">
            <a:avLst/>
          </a:prstGeom>
          <a:ln w="25400" cap="flat" cmpd="sng">
            <a:solidFill>
              <a:srgbClr val="000000"/>
            </a:solidFill>
            <a:prstDash val="solid"/>
            <a:miter/>
            <a:headEnd type="none" w="med" len="med"/>
            <a:tailEnd type="arrow" w="lg" len="lg"/>
          </a:ln>
        </p:spPr>
      </p:cxnSp>
      <p:sp>
        <p:nvSpPr>
          <p:cNvPr id="48172" name="TextBox 73"/>
          <p:cNvSpPr/>
          <p:nvPr/>
        </p:nvSpPr>
        <p:spPr>
          <a:xfrm>
            <a:off x="9261475" y="4954588"/>
            <a:ext cx="933450"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p>
        </p:txBody>
      </p:sp>
      <p:sp>
        <p:nvSpPr>
          <p:cNvPr id="48173" name="TextBox 74"/>
          <p:cNvSpPr/>
          <p:nvPr/>
        </p:nvSpPr>
        <p:spPr>
          <a:xfrm>
            <a:off x="2498725" y="4987925"/>
            <a:ext cx="933450"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p>
        </p:txBody>
      </p:sp>
      <p:cxnSp>
        <p:nvCxnSpPr>
          <p:cNvPr id="48174" name="Straight Arrow Connector 77"/>
          <p:cNvCxnSpPr/>
          <p:nvPr/>
        </p:nvCxnSpPr>
        <p:spPr>
          <a:xfrm flipV="1">
            <a:off x="1371600" y="3548063"/>
            <a:ext cx="1336675" cy="12700"/>
          </a:xfrm>
          <a:prstGeom prst="straightConnector1">
            <a:avLst/>
          </a:prstGeom>
          <a:ln w="25400" cap="flat" cmpd="sng">
            <a:solidFill>
              <a:srgbClr val="000000"/>
            </a:solidFill>
            <a:prstDash val="solid"/>
            <a:miter/>
            <a:headEnd type="none" w="med" len="med"/>
            <a:tailEnd type="arrow" w="lg" len="lg"/>
          </a:ln>
        </p:spPr>
      </p:cxnSp>
      <p:cxnSp>
        <p:nvCxnSpPr>
          <p:cNvPr id="48175" name="Straight Arrow Connector 80"/>
          <p:cNvCxnSpPr>
            <a:stCxn id="48160" idx="6"/>
            <a:endCxn id="48157" idx="1"/>
          </p:cNvCxnSpPr>
          <p:nvPr/>
        </p:nvCxnSpPr>
        <p:spPr>
          <a:xfrm flipV="1">
            <a:off x="3589338" y="3529013"/>
            <a:ext cx="2200275" cy="19050"/>
          </a:xfrm>
          <a:prstGeom prst="straightConnector1">
            <a:avLst/>
          </a:prstGeom>
          <a:ln w="25400" cap="flat" cmpd="sng">
            <a:solidFill>
              <a:srgbClr val="000000"/>
            </a:solidFill>
            <a:prstDash val="solid"/>
            <a:miter/>
            <a:headEnd type="none" w="med" len="med"/>
            <a:tailEnd type="arrow" w="lg" len="lg"/>
          </a:ln>
        </p:spPr>
      </p:cxnSp>
      <p:cxnSp>
        <p:nvCxnSpPr>
          <p:cNvPr id="48176" name="Straight Arrow Connector 85"/>
          <p:cNvCxnSpPr>
            <a:stCxn id="48148" idx="6"/>
            <a:endCxn id="48131" idx="2"/>
          </p:cNvCxnSpPr>
          <p:nvPr/>
        </p:nvCxnSpPr>
        <p:spPr>
          <a:xfrm flipV="1">
            <a:off x="6619875" y="3530600"/>
            <a:ext cx="2201863" cy="15875"/>
          </a:xfrm>
          <a:prstGeom prst="straightConnector1">
            <a:avLst/>
          </a:prstGeom>
          <a:ln w="25400" cap="flat" cmpd="sng">
            <a:solidFill>
              <a:srgbClr val="000000"/>
            </a:solidFill>
            <a:prstDash val="solid"/>
            <a:miter/>
            <a:headEnd type="none" w="med" len="med"/>
            <a:tailEnd type="arrow" w="lg" len="lg"/>
          </a:ln>
        </p:spPr>
      </p:cxnSp>
      <p:cxnSp>
        <p:nvCxnSpPr>
          <p:cNvPr id="48177" name="Straight Arrow Connector 91"/>
          <p:cNvCxnSpPr/>
          <p:nvPr/>
        </p:nvCxnSpPr>
        <p:spPr>
          <a:xfrm flipV="1">
            <a:off x="9702800" y="3514725"/>
            <a:ext cx="1246188" cy="15875"/>
          </a:xfrm>
          <a:prstGeom prst="straightConnector1">
            <a:avLst/>
          </a:prstGeom>
          <a:ln w="25400" cap="flat" cmpd="sng">
            <a:solidFill>
              <a:srgbClr val="000000"/>
            </a:solidFill>
            <a:prstDash val="solid"/>
            <a:miter/>
            <a:headEnd type="none" w="med" len="med"/>
            <a:tailEnd type="arrow" w="lg" len="lg"/>
          </a:ln>
        </p:spPr>
      </p:cxnSp>
      <p:sp>
        <p:nvSpPr>
          <p:cNvPr id="48178" name="Oval 93"/>
          <p:cNvSpPr/>
          <p:nvPr/>
        </p:nvSpPr>
        <p:spPr>
          <a:xfrm>
            <a:off x="4148138" y="2333625"/>
            <a:ext cx="881062"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79" name="TextBox 94"/>
          <p:cNvSpPr/>
          <p:nvPr/>
        </p:nvSpPr>
        <p:spPr>
          <a:xfrm>
            <a:off x="4235450" y="2359025"/>
            <a:ext cx="79375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1</a:t>
            </a:r>
          </a:p>
        </p:txBody>
      </p:sp>
      <p:sp>
        <p:nvSpPr>
          <p:cNvPr id="48180" name="Isosceles Triangle 95"/>
          <p:cNvSpPr/>
          <p:nvPr/>
        </p:nvSpPr>
        <p:spPr>
          <a:xfrm>
            <a:off x="4473575" y="3327400"/>
            <a:ext cx="238125"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1" name="Straight Connector 96"/>
          <p:cNvSpPr/>
          <p:nvPr/>
        </p:nvSpPr>
        <p:spPr>
          <a:xfrm flipH="1" flipV="1">
            <a:off x="4587875" y="3162300"/>
            <a:ext cx="4763" cy="180975"/>
          </a:xfrm>
          <a:prstGeom prst="line">
            <a:avLst/>
          </a:prstGeom>
          <a:ln w="25400" cap="flat" cmpd="sng">
            <a:solidFill>
              <a:srgbClr val="000000"/>
            </a:solidFill>
            <a:prstDash val="solid"/>
            <a:miter/>
            <a:headEnd type="none" w="med" len="med"/>
            <a:tailEnd type="none" w="med" len="med"/>
          </a:ln>
        </p:spPr>
      </p:sp>
      <p:cxnSp>
        <p:nvCxnSpPr>
          <p:cNvPr id="48182" name="Straight Arrow Connector 97"/>
          <p:cNvCxnSpPr/>
          <p:nvPr/>
        </p:nvCxnSpPr>
        <p:spPr>
          <a:xfrm>
            <a:off x="4587875" y="1828800"/>
            <a:ext cx="1588" cy="503238"/>
          </a:xfrm>
          <a:prstGeom prst="straightConnector1">
            <a:avLst/>
          </a:prstGeom>
          <a:ln w="25400" cap="flat" cmpd="sng">
            <a:solidFill>
              <a:srgbClr val="000000"/>
            </a:solidFill>
            <a:prstDash val="solid"/>
            <a:miter/>
            <a:headEnd type="none" w="med" len="med"/>
            <a:tailEnd type="arrow" w="lg" len="lg"/>
          </a:ln>
        </p:spPr>
      </p:cxnSp>
      <p:sp>
        <p:nvSpPr>
          <p:cNvPr id="48183" name="Oval 98"/>
          <p:cNvSpPr/>
          <p:nvPr/>
        </p:nvSpPr>
        <p:spPr>
          <a:xfrm>
            <a:off x="9855200" y="233362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4" name="TextBox 99"/>
          <p:cNvSpPr/>
          <p:nvPr/>
        </p:nvSpPr>
        <p:spPr>
          <a:xfrm>
            <a:off x="9940925" y="2359025"/>
            <a:ext cx="84455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0</a:t>
            </a:r>
          </a:p>
        </p:txBody>
      </p:sp>
      <p:sp>
        <p:nvSpPr>
          <p:cNvPr id="48185" name="Isosceles Triangle 100"/>
          <p:cNvSpPr/>
          <p:nvPr/>
        </p:nvSpPr>
        <p:spPr>
          <a:xfrm>
            <a:off x="10180638" y="3311525"/>
            <a:ext cx="236537" cy="207963"/>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6" name="Straight Connector 101"/>
          <p:cNvSpPr/>
          <p:nvPr/>
        </p:nvSpPr>
        <p:spPr>
          <a:xfrm flipH="1" flipV="1">
            <a:off x="10294938" y="3162300"/>
            <a:ext cx="4762" cy="147638"/>
          </a:xfrm>
          <a:prstGeom prst="line">
            <a:avLst/>
          </a:prstGeom>
          <a:ln w="25400" cap="flat" cmpd="sng">
            <a:solidFill>
              <a:srgbClr val="000000"/>
            </a:solidFill>
            <a:prstDash val="solid"/>
            <a:miter/>
            <a:headEnd type="none" w="med" len="med"/>
            <a:tailEnd type="none" w="med" len="med"/>
          </a:ln>
        </p:spPr>
      </p:sp>
      <p:cxnSp>
        <p:nvCxnSpPr>
          <p:cNvPr id="48187" name="Straight Arrow Connector 102"/>
          <p:cNvCxnSpPr/>
          <p:nvPr/>
        </p:nvCxnSpPr>
        <p:spPr>
          <a:xfrm flipH="1">
            <a:off x="10294938" y="1828800"/>
            <a:ext cx="4762" cy="503238"/>
          </a:xfrm>
          <a:prstGeom prst="straightConnector1">
            <a:avLst/>
          </a:prstGeom>
          <a:ln w="25400" cap="flat" cmpd="sng">
            <a:solidFill>
              <a:srgbClr val="000000"/>
            </a:solidFill>
            <a:prstDash val="solid"/>
            <a:miter/>
            <a:headEnd type="none" w="med" len="med"/>
            <a:tailEnd type="arrow" w="lg" len="lg"/>
          </a:ln>
        </p:spPr>
      </p:cxnSp>
      <p:sp>
        <p:nvSpPr>
          <p:cNvPr id="48188" name="Oval 103"/>
          <p:cNvSpPr/>
          <p:nvPr/>
        </p:nvSpPr>
        <p:spPr>
          <a:xfrm>
            <a:off x="1733550" y="2325688"/>
            <a:ext cx="881063" cy="830262"/>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9" name="TextBox 104"/>
          <p:cNvSpPr/>
          <p:nvPr/>
        </p:nvSpPr>
        <p:spPr>
          <a:xfrm>
            <a:off x="1819275" y="2352675"/>
            <a:ext cx="78740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0</a:t>
            </a:r>
          </a:p>
        </p:txBody>
      </p:sp>
      <p:sp>
        <p:nvSpPr>
          <p:cNvPr id="48190" name="Isosceles Triangle 105"/>
          <p:cNvSpPr/>
          <p:nvPr/>
        </p:nvSpPr>
        <p:spPr>
          <a:xfrm>
            <a:off x="2058988" y="3336925"/>
            <a:ext cx="236537"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91" name="Straight Connector 106"/>
          <p:cNvSpPr/>
          <p:nvPr/>
        </p:nvSpPr>
        <p:spPr>
          <a:xfrm flipH="1" flipV="1">
            <a:off x="2173288" y="3154363"/>
            <a:ext cx="4762" cy="182562"/>
          </a:xfrm>
          <a:prstGeom prst="line">
            <a:avLst/>
          </a:prstGeom>
          <a:ln w="25400" cap="flat" cmpd="sng">
            <a:solidFill>
              <a:srgbClr val="000000"/>
            </a:solidFill>
            <a:prstDash val="solid"/>
            <a:miter/>
            <a:headEnd type="none" w="med" len="med"/>
            <a:tailEnd type="none" w="med" len="med"/>
          </a:ln>
        </p:spPr>
      </p:sp>
      <p:cxnSp>
        <p:nvCxnSpPr>
          <p:cNvPr id="48192" name="Straight Arrow Connector 107"/>
          <p:cNvCxnSpPr/>
          <p:nvPr/>
        </p:nvCxnSpPr>
        <p:spPr>
          <a:xfrm flipH="1">
            <a:off x="2173288" y="1828800"/>
            <a:ext cx="4762" cy="495300"/>
          </a:xfrm>
          <a:prstGeom prst="straightConnector1">
            <a:avLst/>
          </a:prstGeom>
          <a:ln w="25400" cap="flat" cmpd="sng">
            <a:solidFill>
              <a:srgbClr val="000000"/>
            </a:solidFill>
            <a:prstDash val="solid"/>
            <a:miter/>
            <a:headEnd type="none" w="med" len="med"/>
            <a:tailEnd type="arrow" w="lg" len="lg"/>
          </a:ln>
        </p:spPr>
      </p:cxnSp>
      <p:sp>
        <p:nvSpPr>
          <p:cNvPr id="48193" name="TextBox 121"/>
          <p:cNvSpPr/>
          <p:nvPr/>
        </p:nvSpPr>
        <p:spPr>
          <a:xfrm>
            <a:off x="5654675" y="5151438"/>
            <a:ext cx="1757363" cy="400050"/>
          </a:xfrm>
          <a:prstGeom prst="rect">
            <a:avLst/>
          </a:prstGeom>
          <a:noFill/>
          <a:ln w="9525">
            <a:noFill/>
          </a:ln>
        </p:spPr>
        <p:txBody>
          <a:bodyPr vert="horz" wrap="square" anchor="t">
            <a:spAutoFit/>
          </a:bodyPr>
          <a:lstStyle/>
          <a:p>
            <a:pPr lvl="0">
              <a:lnSpc>
                <a:spcPct val="100000"/>
              </a:lnSpc>
            </a:pPr>
            <a:r>
              <a:rPr lang="en-US" altLang="x-none" sz="2000" dirty="0">
                <a:solidFill>
                  <a:srgbClr val="FF0000"/>
                </a:solidFill>
                <a:latin typeface="Arial" panose="020B0604020202020204" pitchFamily="34" charset="0"/>
                <a:ea typeface="Arial" panose="020B0604020202020204" pitchFamily="34" charset="0"/>
                <a:sym typeface="Arial" panose="020B0604020202020204" pitchFamily="34" charset="0"/>
              </a:rPr>
              <a:t>time </a:t>
            </a:r>
            <a:r>
              <a:rPr lang="en-US" altLang="x-none" sz="2000" dirty="0">
                <a:solidFill>
                  <a:srgbClr val="FF0000"/>
                </a:solidFill>
                <a:latin typeface="Arial" panose="020B0604020202020204" pitchFamily="34" charset="0"/>
                <a:ea typeface="宋体" panose="02010600030101010101" pitchFamily="2" charset="-122"/>
                <a:sym typeface="Wingdings" panose="05000000000000000000" pitchFamily="2" charset="2"/>
              </a:rPr>
              <a:t></a:t>
            </a:r>
            <a:endParaRPr lang="en-US" altLang="x-none" sz="2000" dirty="0">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1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1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1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1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1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1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1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1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1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1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1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1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1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1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1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1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1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81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1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1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1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1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17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817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18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18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818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818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8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ldLvl="0" animBg="1"/>
      <p:bldP spid="48134" grpId="0" bldLvl="0" animBg="1"/>
      <p:bldP spid="48135" grpId="0" bldLvl="0" animBg="1"/>
      <p:bldP spid="48136" grpId="0" bldLvl="0"/>
      <p:bldP spid="48137" grpId="0" bldLvl="0"/>
      <p:bldP spid="48138" grpId="0" bldLvl="0" animBg="1"/>
      <p:bldP spid="48139" grpId="0" bldLvl="0"/>
      <p:bldP spid="48140" grpId="0" bldLvl="0" animBg="1"/>
      <p:bldP spid="48141" grpId="0" bldLvl="0" animBg="1"/>
      <p:bldP spid="48142" grpId="0" bldLvl="0" animBg="1"/>
      <p:bldP spid="48144" grpId="0" bldLvl="0"/>
      <p:bldP spid="48148" grpId="0" bldLvl="0" animBg="1"/>
      <p:bldP spid="48151" grpId="0" bldLvl="0" animBg="1"/>
      <p:bldP spid="48152" grpId="0" bldLvl="0" animBg="1"/>
      <p:bldP spid="48153" grpId="0" bldLvl="0"/>
      <p:bldP spid="48154" grpId="0" bldLvl="0"/>
      <p:bldP spid="48155" grpId="0" bldLvl="0" animBg="1"/>
      <p:bldP spid="48156" grpId="0" bldLvl="0" animBg="1"/>
      <p:bldP spid="48157" grpId="0" bldLvl="0"/>
      <p:bldP spid="48172" grpId="0" bldLvl="0"/>
      <p:bldP spid="48178" grpId="0" bldLvl="0" animBg="1"/>
      <p:bldP spid="48179" grpId="0" bldLvl="0"/>
      <p:bldP spid="48180" grpId="0" bldLvl="0" animBg="1"/>
      <p:bldP spid="48183" grpId="0" bldLvl="0" animBg="1"/>
      <p:bldP spid="48184" grpId="0" bldLvl="0"/>
      <p:bldP spid="48185"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49153"/>
          <p:cNvSpPr>
            <a:spLocks noGrp="1"/>
          </p:cNvSpPr>
          <p:nvPr>
            <p:ph type="title"/>
          </p:nvPr>
        </p:nvSpPr>
        <p:spPr/>
        <p:txBody>
          <a:bodyPr vert="horz" wrap="square" lIns="91436" tIns="45718" rIns="91436" bIns="45718" anchor="ctr"/>
          <a:lstStyle/>
          <a:p>
            <a:r>
              <a:rPr lang="en-US" altLang="zh-CN"/>
              <a:t>LSTM</a:t>
            </a:r>
          </a:p>
        </p:txBody>
      </p:sp>
      <p:sp>
        <p:nvSpPr>
          <p:cNvPr id="49155" name="文本占位符 4915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前向传播</a:t>
            </a:r>
            <a:endParaRPr lang="zh-CN" altLang="en-US" dirty="0"/>
          </a:p>
        </p:txBody>
      </p:sp>
      <p:pic>
        <p:nvPicPr>
          <p:cNvPr id="49156" name="图片 49155"/>
          <p:cNvPicPr>
            <a:picLocks noChangeAspect="1"/>
          </p:cNvPicPr>
          <p:nvPr/>
        </p:nvPicPr>
        <p:blipFill>
          <a:blip r:embed="rId2"/>
          <a:stretch>
            <a:fillRect/>
          </a:stretch>
        </p:blipFill>
        <p:spPr>
          <a:xfrm>
            <a:off x="8612188" y="1447800"/>
            <a:ext cx="3619500" cy="4867275"/>
          </a:xfrm>
          <a:prstGeom prst="rect">
            <a:avLst/>
          </a:prstGeom>
          <a:noFill/>
          <a:ln w="9525">
            <a:noFill/>
          </a:ln>
        </p:spPr>
      </p:pic>
      <p:pic>
        <p:nvPicPr>
          <p:cNvPr id="49157" name="图片 49156"/>
          <p:cNvPicPr>
            <a:picLocks noChangeAspect="1"/>
          </p:cNvPicPr>
          <p:nvPr/>
        </p:nvPicPr>
        <p:blipFill>
          <a:blip r:embed="rId3"/>
          <a:stretch>
            <a:fillRect/>
          </a:stretch>
        </p:blipFill>
        <p:spPr>
          <a:xfrm>
            <a:off x="76200" y="2438400"/>
            <a:ext cx="4333875" cy="1238250"/>
          </a:xfrm>
          <a:prstGeom prst="rect">
            <a:avLst/>
          </a:prstGeom>
          <a:noFill/>
          <a:ln w="9525">
            <a:noFill/>
          </a:ln>
        </p:spPr>
      </p:pic>
      <p:pic>
        <p:nvPicPr>
          <p:cNvPr id="49158" name="图片 49157"/>
          <p:cNvPicPr>
            <a:picLocks noChangeAspect="1"/>
          </p:cNvPicPr>
          <p:nvPr/>
        </p:nvPicPr>
        <p:blipFill>
          <a:blip r:embed="rId3"/>
          <a:stretch>
            <a:fillRect/>
          </a:stretch>
        </p:blipFill>
        <p:spPr>
          <a:xfrm>
            <a:off x="4495800" y="2514600"/>
            <a:ext cx="4319588" cy="1235075"/>
          </a:xfrm>
          <a:prstGeom prst="rect">
            <a:avLst/>
          </a:prstGeom>
          <a:noFill/>
          <a:ln w="9525">
            <a:noFill/>
          </a:ln>
        </p:spPr>
      </p:pic>
      <p:pic>
        <p:nvPicPr>
          <p:cNvPr id="49159" name="图片 49158"/>
          <p:cNvPicPr>
            <a:picLocks noChangeAspect="1"/>
          </p:cNvPicPr>
          <p:nvPr/>
        </p:nvPicPr>
        <p:blipFill>
          <a:blip r:embed="rId4"/>
          <a:stretch>
            <a:fillRect/>
          </a:stretch>
        </p:blipFill>
        <p:spPr>
          <a:xfrm>
            <a:off x="152400" y="4191000"/>
            <a:ext cx="3095625" cy="1184275"/>
          </a:xfrm>
          <a:prstGeom prst="rect">
            <a:avLst/>
          </a:prstGeom>
          <a:noFill/>
          <a:ln w="9525">
            <a:noFill/>
          </a:ln>
        </p:spPr>
      </p:pic>
      <p:pic>
        <p:nvPicPr>
          <p:cNvPr id="49160" name="图片 49159"/>
          <p:cNvPicPr>
            <a:picLocks noChangeAspect="1"/>
          </p:cNvPicPr>
          <p:nvPr/>
        </p:nvPicPr>
        <p:blipFill>
          <a:blip r:embed="rId5"/>
          <a:stretch>
            <a:fillRect/>
          </a:stretch>
        </p:blipFill>
        <p:spPr>
          <a:xfrm>
            <a:off x="4343400" y="4267200"/>
            <a:ext cx="4430713" cy="1223963"/>
          </a:xfrm>
          <a:prstGeom prst="rect">
            <a:avLst/>
          </a:prstGeom>
          <a:noFill/>
          <a:ln w="9525">
            <a:noFill/>
          </a:ln>
        </p:spPr>
      </p:pic>
      <p:pic>
        <p:nvPicPr>
          <p:cNvPr id="49161" name="图片 49160"/>
          <p:cNvPicPr>
            <a:picLocks noChangeAspect="1"/>
          </p:cNvPicPr>
          <p:nvPr/>
        </p:nvPicPr>
        <p:blipFill>
          <a:blip r:embed="rId6"/>
          <a:stretch>
            <a:fillRect/>
          </a:stretch>
        </p:blipFill>
        <p:spPr>
          <a:xfrm>
            <a:off x="1981200" y="5867400"/>
            <a:ext cx="1698625" cy="514350"/>
          </a:xfrm>
          <a:prstGeom prst="rect">
            <a:avLst/>
          </a:prstGeom>
          <a:noFill/>
          <a:ln w="9525">
            <a:noFill/>
          </a:ln>
        </p:spPr>
      </p:pic>
      <p:sp>
        <p:nvSpPr>
          <p:cNvPr id="49162" name="文本框 49161"/>
          <p:cNvSpPr txBox="1"/>
          <p:nvPr/>
        </p:nvSpPr>
        <p:spPr>
          <a:xfrm>
            <a:off x="238125" y="2176463"/>
            <a:ext cx="1438275" cy="365125"/>
          </a:xfrm>
          <a:prstGeom prst="rect">
            <a:avLst/>
          </a:prstGeom>
          <a:noFill/>
          <a:ln w="9525">
            <a:noFill/>
          </a:ln>
        </p:spPr>
        <p:txBody>
          <a:bodyPr wrap="square">
            <a:spAutoFit/>
          </a:bodyPr>
          <a:lstStyle/>
          <a:p>
            <a:pPr lvl="0"/>
            <a:r>
              <a:rPr lang="zh-CN" altLang="en-US" dirty="0">
                <a:latin typeface="Arial" panose="020B0604020202020204" pitchFamily="34" charset="0"/>
                <a:ea typeface="宋体" panose="02010600030101010101" pitchFamily="2" charset="-122"/>
              </a:rPr>
              <a:t>Input Gates:</a:t>
            </a:r>
          </a:p>
        </p:txBody>
      </p:sp>
      <p:sp>
        <p:nvSpPr>
          <p:cNvPr id="49163" name="文本框 49162"/>
          <p:cNvSpPr txBox="1"/>
          <p:nvPr/>
        </p:nvSpPr>
        <p:spPr>
          <a:xfrm>
            <a:off x="4756150" y="2225675"/>
            <a:ext cx="17970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Forget Gates:</a:t>
            </a:r>
          </a:p>
        </p:txBody>
      </p:sp>
      <p:sp>
        <p:nvSpPr>
          <p:cNvPr id="49164" name="文本框 49163"/>
          <p:cNvSpPr txBox="1"/>
          <p:nvPr/>
        </p:nvSpPr>
        <p:spPr>
          <a:xfrm>
            <a:off x="288925" y="3841750"/>
            <a:ext cx="1438275"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Cells:</a:t>
            </a:r>
          </a:p>
        </p:txBody>
      </p:sp>
      <p:sp>
        <p:nvSpPr>
          <p:cNvPr id="49165" name="文本框 49164"/>
          <p:cNvSpPr txBox="1"/>
          <p:nvPr/>
        </p:nvSpPr>
        <p:spPr>
          <a:xfrm>
            <a:off x="4806950" y="3973513"/>
            <a:ext cx="18224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Output Gates:</a:t>
            </a:r>
          </a:p>
        </p:txBody>
      </p:sp>
      <p:sp>
        <p:nvSpPr>
          <p:cNvPr id="49166" name="文本框 49165"/>
          <p:cNvSpPr txBox="1"/>
          <p:nvPr/>
        </p:nvSpPr>
        <p:spPr>
          <a:xfrm>
            <a:off x="371475" y="5902325"/>
            <a:ext cx="1838325"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Cell Outputs: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50177"/>
          <p:cNvSpPr>
            <a:spLocks noGrp="1"/>
          </p:cNvSpPr>
          <p:nvPr>
            <p:ph type="title"/>
          </p:nvPr>
        </p:nvSpPr>
        <p:spPr/>
        <p:txBody>
          <a:bodyPr vert="horz" wrap="square" lIns="91436" tIns="45718" rIns="91436" bIns="45718" anchor="ctr"/>
          <a:lstStyle/>
          <a:p>
            <a:r>
              <a:rPr lang="en-US" altLang="zh-CN"/>
              <a:t>LSTM</a:t>
            </a:r>
          </a:p>
        </p:txBody>
      </p:sp>
      <p:sp>
        <p:nvSpPr>
          <p:cNvPr id="50179" name="文本占位符 50178"/>
          <p:cNvSpPr>
            <a:spLocks noGrp="1"/>
          </p:cNvSpPr>
          <p:nvPr>
            <p:ph type="body" idx="1"/>
          </p:nvPr>
        </p:nvSpPr>
        <p:spPr/>
        <p:txBody>
          <a:bodyPr vert="horz" wrap="square" lIns="91436" tIns="45718" rIns="91436" bIns="45718" anchor="t"/>
          <a:lstStyle/>
          <a:p>
            <a:r>
              <a:rPr lang="zh-CN" altLang="en-US"/>
              <a:t>后向传播</a:t>
            </a:r>
          </a:p>
        </p:txBody>
      </p:sp>
      <p:pic>
        <p:nvPicPr>
          <p:cNvPr id="50180" name="图片 50179"/>
          <p:cNvPicPr>
            <a:picLocks noChangeAspect="1"/>
          </p:cNvPicPr>
          <p:nvPr/>
        </p:nvPicPr>
        <p:blipFill>
          <a:blip r:embed="rId2"/>
          <a:stretch>
            <a:fillRect/>
          </a:stretch>
        </p:blipFill>
        <p:spPr>
          <a:xfrm>
            <a:off x="457200" y="1905000"/>
            <a:ext cx="3619500" cy="4867275"/>
          </a:xfrm>
          <a:prstGeom prst="rect">
            <a:avLst/>
          </a:prstGeom>
          <a:noFill/>
          <a:ln w="9525">
            <a:noFill/>
          </a:ln>
        </p:spPr>
      </p:pic>
      <p:pic>
        <p:nvPicPr>
          <p:cNvPr id="50181" name="图片 50180"/>
          <p:cNvPicPr>
            <a:picLocks noChangeAspect="1"/>
          </p:cNvPicPr>
          <p:nvPr/>
        </p:nvPicPr>
        <p:blipFill>
          <a:blip r:embed="rId3"/>
          <a:stretch>
            <a:fillRect/>
          </a:stretch>
        </p:blipFill>
        <p:spPr>
          <a:xfrm>
            <a:off x="4419600" y="0"/>
            <a:ext cx="7620000" cy="685800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512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例：手写体生成</a:t>
            </a:r>
            <a:endParaRPr lang="zh-CN" altLang="en-US" dirty="0"/>
          </a:p>
        </p:txBody>
      </p:sp>
      <p:sp>
        <p:nvSpPr>
          <p:cNvPr id="51203" name="文本占位符 51202"/>
          <p:cNvSpPr>
            <a:spLocks noGrp="1"/>
          </p:cNvSpPr>
          <p:nvPr>
            <p:ph type="body" idx="1"/>
          </p:nvPr>
        </p:nvSpPr>
        <p:spPr>
          <a:xfrm>
            <a:off x="152400" y="4267200"/>
            <a:ext cx="6324600" cy="1401763"/>
          </a:xfrm>
        </p:spPr>
        <p:txBody>
          <a:bodyPr vert="horz" wrap="square" lIns="91436" tIns="45718" rIns="91436" bIns="45718" anchor="t"/>
          <a:lstStyle/>
          <a:p>
            <a:r>
              <a:rPr lang="en-US" altLang="zh-CN"/>
              <a:t>Use LSTM.</a:t>
            </a:r>
          </a:p>
          <a:p>
            <a:r>
              <a:rPr lang="en-US" altLang="zh-CN"/>
              <a:t>Trained on IAM online handwriting</a:t>
            </a:r>
          </a:p>
        </p:txBody>
      </p:sp>
      <p:pic>
        <p:nvPicPr>
          <p:cNvPr id="51204" name="图片 51203"/>
          <p:cNvPicPr>
            <a:picLocks noChangeAspect="1"/>
          </p:cNvPicPr>
          <p:nvPr/>
        </p:nvPicPr>
        <p:blipFill>
          <a:blip r:embed="rId2"/>
          <a:stretch>
            <a:fillRect/>
          </a:stretch>
        </p:blipFill>
        <p:spPr>
          <a:xfrm>
            <a:off x="152400" y="1143000"/>
            <a:ext cx="11820525" cy="2667000"/>
          </a:xfrm>
          <a:prstGeom prst="rect">
            <a:avLst/>
          </a:prstGeom>
          <a:noFill/>
          <a:ln w="9525">
            <a:noFill/>
          </a:ln>
        </p:spPr>
      </p:pic>
      <p:sp>
        <p:nvSpPr>
          <p:cNvPr id="51205" name="文本框 51204"/>
          <p:cNvSpPr txBox="1"/>
          <p:nvPr/>
        </p:nvSpPr>
        <p:spPr>
          <a:xfrm>
            <a:off x="304800" y="5867400"/>
            <a:ext cx="6553200" cy="427038"/>
          </a:xfrm>
          <a:prstGeom prst="rect">
            <a:avLst/>
          </a:prstGeom>
          <a:noFill/>
          <a:ln w="9525">
            <a:noFill/>
          </a:ln>
        </p:spPr>
        <p:txBody>
          <a:bodyPr wrap="square" anchor="t">
            <a:spAutoFit/>
          </a:bodyPr>
          <a:lstStyle/>
          <a:p>
            <a:pPr lvl="0"/>
            <a:r>
              <a:rPr lang="en-US" altLang="zh-CN" sz="2200">
                <a:latin typeface="Arial" panose="020B0604020202020204" pitchFamily="34" charset="0"/>
                <a:ea typeface="宋体" panose="02010600030101010101" pitchFamily="2" charset="-122"/>
              </a:rPr>
              <a:t>http://www.cs.toronto.edu/~graves/handwriting.html</a:t>
            </a:r>
          </a:p>
        </p:txBody>
      </p:sp>
      <p:pic>
        <p:nvPicPr>
          <p:cNvPr id="51206" name="图片 51205"/>
          <p:cNvPicPr>
            <a:picLocks noChangeAspect="1"/>
          </p:cNvPicPr>
          <p:nvPr/>
        </p:nvPicPr>
        <p:blipFill>
          <a:blip r:embed="rId3"/>
          <a:stretch>
            <a:fillRect/>
          </a:stretch>
        </p:blipFill>
        <p:spPr>
          <a:xfrm>
            <a:off x="6553200" y="3505200"/>
            <a:ext cx="5505450" cy="3190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52225"/>
          <p:cNvSpPr>
            <a:spLocks noGrp="1"/>
          </p:cNvSpPr>
          <p:nvPr>
            <p:ph type="ctrTitle"/>
          </p:nvPr>
        </p:nvSpPr>
        <p:spPr>
          <a:xfrm>
            <a:off x="914400" y="2130425"/>
            <a:ext cx="10363200" cy="1470025"/>
          </a:xfrm>
        </p:spPr>
        <p:txBody>
          <a:bodyPr vert="horz" wrap="square" lIns="91436" tIns="45718" rIns="91436" bIns="45718" anchor="ctr"/>
          <a:lstStyle/>
          <a:p>
            <a:pPr>
              <a:buNone/>
            </a:pPr>
            <a:r>
              <a:rPr lang="en-US" altLang="zh-CN" sz="4400" kern="1200">
                <a:latin typeface="Calibri" panose="020F0502020204030204" pitchFamily="2" charset="0"/>
                <a:ea typeface="Arial" panose="020B0604020202020204" pitchFamily="34" charset="0"/>
                <a:sym typeface="Arial" panose="020B0604020202020204" pitchFamily="34" charset="0"/>
              </a:rPr>
              <a:t>Deep learning in practice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RBM</a:t>
            </a:r>
          </a:p>
        </p:txBody>
      </p:sp>
      <p:sp>
        <p:nvSpPr>
          <p:cNvPr id="3" name="内容占位符 2"/>
          <p:cNvSpPr>
            <a:spLocks noGrp="1"/>
          </p:cNvSpPr>
          <p:nvPr>
            <p:ph idx="1"/>
          </p:nvPr>
        </p:nvSpPr>
        <p:spPr/>
        <p:txBody>
          <a:bodyPr/>
          <a:lstStyle/>
          <a:p>
            <a:r>
              <a:rPr lang="zh-CN" altLang="en-US" dirty="0">
                <a:ea typeface="宋体" panose="02010600030101010101" pitchFamily="2" charset="-122"/>
                <a:sym typeface="+mn-ea"/>
              </a:rPr>
              <a:t>学习目标：极大似然</a:t>
            </a:r>
            <a:endParaRPr lang="zh-CN" altLang="en-US"/>
          </a:p>
          <a:p>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r>
              <a:rPr lang="zh-CN" altLang="en-US" dirty="0">
                <a:ea typeface="宋体" panose="02010600030101010101" pitchFamily="2" charset="-122"/>
                <a:sym typeface="+mn-ea"/>
              </a:rPr>
              <a:t>能量函数   </a:t>
            </a:r>
            <a:r>
              <a:rPr lang="zh-CN" altLang="en-US" sz="2800" dirty="0">
                <a:ea typeface="宋体" panose="02010600030101010101" pitchFamily="2" charset="-122"/>
                <a:sym typeface="+mn-ea"/>
              </a:rPr>
              <a:t>E(v,h) = −v</a:t>
            </a:r>
            <a:r>
              <a:rPr lang="zh-CN" altLang="en-US" sz="2800" baseline="30000" dirty="0">
                <a:ea typeface="宋体" panose="02010600030101010101" pitchFamily="2" charset="-122"/>
                <a:sym typeface="+mn-ea"/>
              </a:rPr>
              <a:t>T</a:t>
            </a:r>
            <a:r>
              <a:rPr lang="zh-CN" altLang="en-US" sz="2800" dirty="0">
                <a:ea typeface="宋体" panose="02010600030101010101" pitchFamily="2" charset="-122"/>
                <a:sym typeface="+mn-ea"/>
              </a:rPr>
              <a:t>Wh − b</a:t>
            </a:r>
            <a:r>
              <a:rPr lang="zh-CN" altLang="en-US" sz="2800" baseline="30000" dirty="0">
                <a:ea typeface="宋体" panose="02010600030101010101" pitchFamily="2" charset="-122"/>
                <a:sym typeface="+mn-ea"/>
              </a:rPr>
              <a:t>T</a:t>
            </a:r>
            <a:r>
              <a:rPr lang="zh-CN" altLang="en-US" sz="2800" dirty="0">
                <a:ea typeface="宋体" panose="02010600030101010101" pitchFamily="2" charset="-122"/>
                <a:sym typeface="+mn-ea"/>
              </a:rPr>
              <a:t>v − a</a:t>
            </a:r>
            <a:r>
              <a:rPr lang="zh-CN" altLang="en-US" sz="2800" baseline="30000" dirty="0">
                <a:ea typeface="宋体" panose="02010600030101010101" pitchFamily="2" charset="-122"/>
                <a:sym typeface="+mn-ea"/>
              </a:rPr>
              <a:t>T</a:t>
            </a:r>
            <a:r>
              <a:rPr lang="zh-CN" altLang="en-US" sz="2800" dirty="0">
                <a:ea typeface="宋体" panose="02010600030101010101" pitchFamily="2" charset="-122"/>
                <a:sym typeface="+mn-ea"/>
              </a:rPr>
              <a:t>h</a:t>
            </a:r>
          </a:p>
          <a:p>
            <a:r>
              <a:rPr lang="zh-CN" altLang="en-US" dirty="0">
                <a:ea typeface="宋体" panose="02010600030101010101" pitchFamily="2" charset="-122"/>
                <a:sym typeface="+mn-ea"/>
              </a:rPr>
              <a:t>波尔兹曼分布</a:t>
            </a:r>
          </a:p>
          <a:p>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a:p>
        </p:txBody>
      </p:sp>
      <p:graphicFrame>
        <p:nvGraphicFramePr>
          <p:cNvPr id="77827" name="Object 5">
            <a:hlinkClick r:id="" action="ppaction://ole?verb=0"/>
          </p:cNvPr>
          <p:cNvGraphicFramePr>
            <a:graphicFrameLocks noChangeAspect="1"/>
          </p:cNvGraphicFramePr>
          <p:nvPr/>
        </p:nvGraphicFramePr>
        <p:xfrm>
          <a:off x="1694180" y="2064385"/>
          <a:ext cx="2819400" cy="1019175"/>
        </p:xfrm>
        <a:graphic>
          <a:graphicData uri="http://schemas.openxmlformats.org/presentationml/2006/ole">
            <mc:AlternateContent xmlns:mc="http://schemas.openxmlformats.org/markup-compatibility/2006">
              <mc:Choice xmlns:v="urn:schemas-microsoft-com:vml" Requires="v">
                <p:oleObj spid="_x0000_s5122" r:id="rId3" imgW="1194435" imgH="431800" progId="Equation.KSEE3">
                  <p:embed/>
                </p:oleObj>
              </mc:Choice>
              <mc:Fallback>
                <p:oleObj r:id="rId3" imgW="1194435" imgH="431800" progId="Equation.KSEE3">
                  <p:embed/>
                  <p:pic>
                    <p:nvPicPr>
                      <p:cNvPr id="0" name="图片 3089"/>
                      <p:cNvPicPr/>
                      <p:nvPr/>
                    </p:nvPicPr>
                    <p:blipFill>
                      <a:blip r:embed="rId4"/>
                      <a:stretch>
                        <a:fillRect/>
                      </a:stretch>
                    </p:blipFill>
                    <p:spPr>
                      <a:xfrm>
                        <a:off x="1694180" y="2064385"/>
                        <a:ext cx="2819400" cy="1019175"/>
                      </a:xfrm>
                      <a:prstGeom prst="rect">
                        <a:avLst/>
                      </a:prstGeom>
                      <a:noFill/>
                      <a:ln w="38100">
                        <a:noFill/>
                        <a:miter/>
                      </a:ln>
                    </p:spPr>
                  </p:pic>
                </p:oleObj>
              </mc:Fallback>
            </mc:AlternateContent>
          </a:graphicData>
        </a:graphic>
      </p:graphicFrame>
      <p:pic>
        <p:nvPicPr>
          <p:cNvPr id="77828" name="Picture 6"/>
          <p:cNvPicPr>
            <a:picLocks noChangeAspect="1"/>
          </p:cNvPicPr>
          <p:nvPr/>
        </p:nvPicPr>
        <p:blipFill>
          <a:blip r:embed="rId5"/>
          <a:stretch>
            <a:fillRect/>
          </a:stretch>
        </p:blipFill>
        <p:spPr>
          <a:xfrm>
            <a:off x="6527800" y="1556385"/>
            <a:ext cx="5257800" cy="3063875"/>
          </a:xfrm>
          <a:prstGeom prst="rect">
            <a:avLst/>
          </a:prstGeom>
          <a:noFill/>
          <a:ln w="9525">
            <a:noFill/>
          </a:ln>
        </p:spPr>
      </p:pic>
      <p:pic>
        <p:nvPicPr>
          <p:cNvPr id="75782" name="Picture 8"/>
          <p:cNvPicPr>
            <a:picLocks noChangeAspect="1"/>
          </p:cNvPicPr>
          <p:nvPr/>
        </p:nvPicPr>
        <p:blipFill>
          <a:blip r:embed="rId6"/>
          <a:stretch>
            <a:fillRect/>
          </a:stretch>
        </p:blipFill>
        <p:spPr>
          <a:xfrm>
            <a:off x="1062355" y="5081270"/>
            <a:ext cx="8624888" cy="876300"/>
          </a:xfrm>
          <a:prstGeom prst="rect">
            <a:avLst/>
          </a:prstGeom>
          <a:noFill/>
          <a:ln w="9525">
            <a:noFill/>
          </a:ln>
        </p:spPr>
      </p:pic>
      <p:pic>
        <p:nvPicPr>
          <p:cNvPr id="78849" name="Picture 2"/>
          <p:cNvPicPr>
            <a:picLocks noChangeAspect="1"/>
          </p:cNvPicPr>
          <p:nvPr/>
        </p:nvPicPr>
        <p:blipFill>
          <a:blip r:embed="rId7"/>
          <a:stretch>
            <a:fillRect/>
          </a:stretch>
        </p:blipFill>
        <p:spPr>
          <a:xfrm>
            <a:off x="4704080" y="2316480"/>
            <a:ext cx="7391400" cy="40846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532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软件</a:t>
            </a:r>
            <a:endParaRPr lang="zh-CN" altLang="en-US" dirty="0"/>
          </a:p>
        </p:txBody>
      </p:sp>
      <p:sp>
        <p:nvSpPr>
          <p:cNvPr id="53251" name="文本占位符 53250"/>
          <p:cNvSpPr>
            <a:spLocks noGrp="1"/>
          </p:cNvSpPr>
          <p:nvPr>
            <p:ph type="body" idx="1"/>
          </p:nvPr>
        </p:nvSpPr>
        <p:spPr/>
        <p:txBody>
          <a:bodyPr vert="horz" wrap="square" lIns="91436" tIns="45718" rIns="91436" bIns="45718" anchor="t"/>
          <a:lstStyle/>
          <a:p>
            <a:pPr>
              <a:lnSpc>
                <a:spcPct val="80000"/>
              </a:lnSpc>
            </a:pPr>
            <a:r>
              <a:rPr lang="zh-CN" altLang="en-US" sz="2800" dirty="0"/>
              <a:t>Theano</a:t>
            </a:r>
          </a:p>
          <a:p>
            <a:pPr lvl="1">
              <a:lnSpc>
                <a:spcPct val="80000"/>
              </a:lnSpc>
            </a:pPr>
            <a:r>
              <a:rPr lang="zh-CN" altLang="en-US" sz="2100" dirty="0"/>
              <a:t>Python</a:t>
            </a:r>
          </a:p>
          <a:p>
            <a:pPr lvl="1">
              <a:lnSpc>
                <a:spcPct val="80000"/>
              </a:lnSpc>
            </a:pPr>
            <a:r>
              <a:rPr lang="zh-CN" altLang="en-US" sz="2400" dirty="0"/>
              <a:t> Automatic differentiation</a:t>
            </a:r>
          </a:p>
          <a:p>
            <a:pPr>
              <a:lnSpc>
                <a:spcPct val="80000"/>
              </a:lnSpc>
            </a:pPr>
            <a:r>
              <a:rPr lang="zh-CN" altLang="en-US" sz="2800" dirty="0"/>
              <a:t>Caffee</a:t>
            </a:r>
          </a:p>
          <a:p>
            <a:pPr lvl="1">
              <a:lnSpc>
                <a:spcPct val="80000"/>
              </a:lnSpc>
            </a:pPr>
            <a:r>
              <a:rPr lang="zh-CN" altLang="en-US" sz="2100" dirty="0"/>
              <a:t>C++</a:t>
            </a:r>
          </a:p>
          <a:p>
            <a:pPr lvl="1">
              <a:lnSpc>
                <a:spcPct val="80000"/>
              </a:lnSpc>
            </a:pPr>
            <a:r>
              <a:rPr lang="zh-CN" altLang="en-US" sz="2400" dirty="0"/>
              <a:t>Fast</a:t>
            </a:r>
          </a:p>
          <a:p>
            <a:pPr lvl="1">
              <a:lnSpc>
                <a:spcPct val="80000"/>
              </a:lnSpc>
            </a:pPr>
            <a:r>
              <a:rPr lang="zh-CN" altLang="en-US" sz="2400" dirty="0"/>
              <a:t>Highly modularized</a:t>
            </a:r>
          </a:p>
          <a:p>
            <a:pPr>
              <a:lnSpc>
                <a:spcPct val="80000"/>
              </a:lnSpc>
            </a:pPr>
            <a:r>
              <a:rPr lang="zh-CN" altLang="en-US" sz="2800" dirty="0"/>
              <a:t>Torch 7</a:t>
            </a:r>
          </a:p>
          <a:p>
            <a:pPr lvl="1">
              <a:lnSpc>
                <a:spcPct val="80000"/>
              </a:lnSpc>
            </a:pPr>
            <a:r>
              <a:rPr lang="zh-CN" altLang="en-US" sz="2100" dirty="0"/>
              <a:t>C++ and Lua</a:t>
            </a:r>
          </a:p>
          <a:p>
            <a:pPr lvl="0">
              <a:lnSpc>
                <a:spcPct val="80000"/>
              </a:lnSpc>
            </a:pPr>
            <a:r>
              <a:rPr lang="zh-CN" altLang="en-US" sz="2800" dirty="0"/>
              <a:t>PaddlePaddle</a:t>
            </a:r>
          </a:p>
          <a:p>
            <a:pPr>
              <a:lnSpc>
                <a:spcPct val="80000"/>
              </a:lnSpc>
            </a:pPr>
            <a:r>
              <a:rPr lang="zh-CN" altLang="en-US" sz="2800" dirty="0"/>
              <a:t>NICTA deep learning toolkit</a:t>
            </a:r>
          </a:p>
          <a:p>
            <a:pPr>
              <a:lnSpc>
                <a:spcPct val="80000"/>
              </a:lnSpc>
            </a:pPr>
            <a:r>
              <a:rPr lang="zh-CN" altLang="en-US" sz="2800" dirty="0">
                <a:ea typeface="宋体" panose="02010600030101010101" pitchFamily="2" charset="-122"/>
              </a:rPr>
              <a:t>……</a:t>
            </a:r>
            <a:endParaRPr lang="zh-CN" altLang="en-US" sz="2800" dirty="0"/>
          </a:p>
        </p:txBody>
      </p:sp>
      <p:graphicFrame>
        <p:nvGraphicFramePr>
          <p:cNvPr id="53252" name="对象 53251"/>
          <p:cNvGraphicFramePr/>
          <p:nvPr/>
        </p:nvGraphicFramePr>
        <p:xfrm>
          <a:off x="6553200" y="1828800"/>
          <a:ext cx="4343400" cy="3736975"/>
        </p:xfrm>
        <a:graphic>
          <a:graphicData uri="http://schemas.openxmlformats.org/presentationml/2006/ole">
            <mc:AlternateContent xmlns:mc="http://schemas.openxmlformats.org/markup-compatibility/2006">
              <mc:Choice xmlns:v="urn:schemas-microsoft-com:vml" Requires="v">
                <p:oleObj spid="_x0000_s14338" r:id="rId3" imgW="3905250" imgH="2971800" progId="Paint.Picture">
                  <p:embed/>
                </p:oleObj>
              </mc:Choice>
              <mc:Fallback>
                <p:oleObj r:id="rId3" imgW="3905250" imgH="2971800" progId="Paint.Picture">
                  <p:embed/>
                  <p:pic>
                    <p:nvPicPr>
                      <p:cNvPr id="0" name="图片 3102"/>
                      <p:cNvPicPr/>
                      <p:nvPr/>
                    </p:nvPicPr>
                    <p:blipFill>
                      <a:blip r:embed="rId4"/>
                      <a:stretch>
                        <a:fillRect/>
                      </a:stretch>
                    </p:blipFill>
                    <p:spPr>
                      <a:xfrm>
                        <a:off x="6553200" y="1828800"/>
                        <a:ext cx="4343400" cy="3736975"/>
                      </a:xfrm>
                      <a:prstGeom prst="rect">
                        <a:avLst/>
                      </a:prstGeom>
                      <a:noFill/>
                      <a:ln w="38100">
                        <a:noFill/>
                        <a:miter/>
                      </a:ln>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5427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监控梯度</a:t>
            </a:r>
          </a:p>
        </p:txBody>
      </p:sp>
      <p:sp>
        <p:nvSpPr>
          <p:cNvPr id="54275" name="文本框 54274"/>
          <p:cNvSpPr txBox="1"/>
          <p:nvPr/>
        </p:nvSpPr>
        <p:spPr>
          <a:xfrm>
            <a:off x="838200" y="1447800"/>
            <a:ext cx="6553200" cy="2054225"/>
          </a:xfrm>
          <a:prstGeom prst="rect">
            <a:avLst/>
          </a:prstGeom>
          <a:noFill/>
          <a:ln w="9525" cap="flat" cmpd="sng">
            <a:solidFill>
              <a:schemeClr val="tx1"/>
            </a:solidFill>
            <a:prstDash val="solid"/>
            <a:miter/>
            <a:headEnd type="none" w="med" len="med"/>
            <a:tailEnd type="none" w="med" len="med"/>
          </a:ln>
        </p:spPr>
        <p:txBody>
          <a:bodyPr wrap="square" lIns="90170" tIns="46990" rIns="90170" bIns="46990">
            <a:spAutoFit/>
          </a:bodyPr>
          <a:lstStyle/>
          <a:p>
            <a:pPr lvl="0"/>
            <a:r>
              <a:rPr lang="zh-CN" altLang="en-US" sz="3200" dirty="0">
                <a:latin typeface="Arial" panose="020B0604020202020204" pitchFamily="34" charset="0"/>
                <a:ea typeface="宋体" panose="02010600030101010101" pitchFamily="2" charset="-122"/>
              </a:rPr>
              <a:t>Repeat: update                       by</a:t>
            </a:r>
          </a:p>
          <a:p>
            <a:pPr lvl="0"/>
            <a:endParaRPr lang="zh-CN" altLang="en-US" sz="3200" dirty="0">
              <a:latin typeface="Arial" panose="020B0604020202020204" pitchFamily="34" charset="0"/>
              <a:ea typeface="宋体" panose="02010600030101010101" pitchFamily="2" charset="-122"/>
            </a:endParaRPr>
          </a:p>
          <a:p>
            <a:pPr lvl="0"/>
            <a:endParaRPr lang="zh-CN" altLang="en-US" sz="3200" dirty="0">
              <a:latin typeface="Arial" panose="020B0604020202020204" pitchFamily="34" charset="0"/>
              <a:ea typeface="宋体" panose="02010600030101010101" pitchFamily="2" charset="-122"/>
            </a:endParaRPr>
          </a:p>
          <a:p>
            <a:pPr lvl="0"/>
            <a:r>
              <a:rPr lang="zh-CN" altLang="en-US" sz="3200" dirty="0">
                <a:latin typeface="Arial" panose="020B0604020202020204" pitchFamily="34" charset="0"/>
                <a:ea typeface="宋体" panose="02010600030101010101" pitchFamily="2" charset="-122"/>
              </a:rPr>
              <a:t>Until convergence.</a:t>
            </a:r>
          </a:p>
        </p:txBody>
      </p:sp>
      <p:graphicFrame>
        <p:nvGraphicFramePr>
          <p:cNvPr id="54276" name="对象 54275">
            <a:hlinkClick r:id="" action="ppaction://ole?verb=0"/>
          </p:cNvPr>
          <p:cNvGraphicFramePr>
            <a:graphicFrameLocks noChangeAspect="1"/>
          </p:cNvGraphicFramePr>
          <p:nvPr/>
        </p:nvGraphicFramePr>
        <p:xfrm>
          <a:off x="3886200" y="1447800"/>
          <a:ext cx="2209800" cy="663575"/>
        </p:xfrm>
        <a:graphic>
          <a:graphicData uri="http://schemas.openxmlformats.org/presentationml/2006/ole">
            <mc:AlternateContent xmlns:mc="http://schemas.openxmlformats.org/markup-compatibility/2006">
              <mc:Choice xmlns:v="urn:schemas-microsoft-com:vml" Requires="v">
                <p:oleObj spid="_x0000_s15364" r:id="rId3" imgW="762000" imgH="228600" progId="Equation.KSEE3">
                  <p:embed/>
                </p:oleObj>
              </mc:Choice>
              <mc:Fallback>
                <p:oleObj r:id="rId3" imgW="762000" imgH="228600" progId="Equation.KSEE3">
                  <p:embed/>
                  <p:pic>
                    <p:nvPicPr>
                      <p:cNvPr id="0" name="图片 3099"/>
                      <p:cNvPicPr/>
                      <p:nvPr/>
                    </p:nvPicPr>
                    <p:blipFill>
                      <a:blip r:embed="rId4"/>
                      <a:stretch>
                        <a:fillRect/>
                      </a:stretch>
                    </p:blipFill>
                    <p:spPr>
                      <a:xfrm>
                        <a:off x="3886200" y="1447800"/>
                        <a:ext cx="2209800" cy="663575"/>
                      </a:xfrm>
                      <a:prstGeom prst="rect">
                        <a:avLst/>
                      </a:prstGeom>
                      <a:noFill/>
                      <a:ln w="38100">
                        <a:noFill/>
                        <a:miter/>
                      </a:ln>
                    </p:spPr>
                  </p:pic>
                </p:oleObj>
              </mc:Fallback>
            </mc:AlternateContent>
          </a:graphicData>
        </a:graphic>
      </p:graphicFrame>
      <p:graphicFrame>
        <p:nvGraphicFramePr>
          <p:cNvPr id="54277" name="对象 54276">
            <a:hlinkClick r:id="" action="ppaction://ole?verb=0"/>
          </p:cNvPr>
          <p:cNvGraphicFramePr>
            <a:graphicFrameLocks noChangeAspect="1"/>
          </p:cNvGraphicFramePr>
          <p:nvPr/>
        </p:nvGraphicFramePr>
        <p:xfrm>
          <a:off x="1600200" y="1981200"/>
          <a:ext cx="4408488" cy="1093788"/>
        </p:xfrm>
        <a:graphic>
          <a:graphicData uri="http://schemas.openxmlformats.org/presentationml/2006/ole">
            <mc:AlternateContent xmlns:mc="http://schemas.openxmlformats.org/markup-compatibility/2006">
              <mc:Choice xmlns:v="urn:schemas-microsoft-com:vml" Requires="v">
                <p:oleObj spid="_x0000_s15365" r:id="rId5" imgW="1790700" imgH="444500" progId="Equation.KSEE3">
                  <p:embed/>
                </p:oleObj>
              </mc:Choice>
              <mc:Fallback>
                <p:oleObj r:id="rId5" imgW="1790700" imgH="444500" progId="Equation.KSEE3">
                  <p:embed/>
                  <p:pic>
                    <p:nvPicPr>
                      <p:cNvPr id="0" name="图片 3100"/>
                      <p:cNvPicPr/>
                      <p:nvPr/>
                    </p:nvPicPr>
                    <p:blipFill>
                      <a:blip r:embed="rId6"/>
                      <a:stretch>
                        <a:fillRect/>
                      </a:stretch>
                    </p:blipFill>
                    <p:spPr>
                      <a:xfrm>
                        <a:off x="1600200" y="1981200"/>
                        <a:ext cx="4408488" cy="1093788"/>
                      </a:xfrm>
                      <a:prstGeom prst="rect">
                        <a:avLst/>
                      </a:prstGeom>
                      <a:noFill/>
                      <a:ln w="38100">
                        <a:noFill/>
                        <a:miter/>
                      </a:ln>
                    </p:spPr>
                  </p:pic>
                </p:oleObj>
              </mc:Fallback>
            </mc:AlternateContent>
          </a:graphicData>
        </a:graphic>
      </p:graphicFrame>
      <p:sp>
        <p:nvSpPr>
          <p:cNvPr id="54278" name="文本框 54277"/>
          <p:cNvSpPr txBox="1"/>
          <p:nvPr/>
        </p:nvSpPr>
        <p:spPr>
          <a:xfrm>
            <a:off x="1905000" y="3810000"/>
            <a:ext cx="2876550" cy="517525"/>
          </a:xfrm>
          <a:prstGeom prst="rect">
            <a:avLst/>
          </a:prstGeom>
          <a:noFill/>
          <a:ln w="9525">
            <a:noFill/>
          </a:ln>
        </p:spPr>
        <p:txBody>
          <a:bodyPr wrap="none" anchor="t">
            <a:spAutoFit/>
          </a:bodyPr>
          <a:lstStyle/>
          <a:p>
            <a:pPr lvl="0"/>
            <a:r>
              <a:rPr lang="en-US" altLang="zh-CN" sz="2800">
                <a:latin typeface="Arial" panose="020B0604020202020204" pitchFamily="34" charset="0"/>
                <a:ea typeface="宋体" panose="02010600030101010101" pitchFamily="2" charset="-122"/>
              </a:rPr>
              <a:t>Finite Difference:</a:t>
            </a:r>
          </a:p>
        </p:txBody>
      </p:sp>
      <p:graphicFrame>
        <p:nvGraphicFramePr>
          <p:cNvPr id="54279" name="对象 54278">
            <a:hlinkClick r:id="" action="ppaction://ole?verb=0"/>
          </p:cNvPr>
          <p:cNvGraphicFramePr>
            <a:graphicFrameLocks noChangeAspect="1"/>
          </p:cNvGraphicFramePr>
          <p:nvPr/>
        </p:nvGraphicFramePr>
        <p:xfrm>
          <a:off x="3733800" y="4267200"/>
          <a:ext cx="6705600" cy="2327275"/>
        </p:xfrm>
        <a:graphic>
          <a:graphicData uri="http://schemas.openxmlformats.org/presentationml/2006/ole">
            <mc:AlternateContent xmlns:mc="http://schemas.openxmlformats.org/markup-compatibility/2006">
              <mc:Choice xmlns:v="urn:schemas-microsoft-com:vml" Requires="v">
                <p:oleObj spid="_x0000_s15366" r:id="rId7" imgW="2781300" imgH="965200" progId="Equation.KSEE3">
                  <p:embed/>
                </p:oleObj>
              </mc:Choice>
              <mc:Fallback>
                <p:oleObj r:id="rId7" imgW="2781300" imgH="965200" progId="Equation.KSEE3">
                  <p:embed/>
                  <p:pic>
                    <p:nvPicPr>
                      <p:cNvPr id="0" name="图片 3101"/>
                      <p:cNvPicPr/>
                      <p:nvPr/>
                    </p:nvPicPr>
                    <p:blipFill>
                      <a:blip r:embed="rId8"/>
                      <a:stretch>
                        <a:fillRect/>
                      </a:stretch>
                    </p:blipFill>
                    <p:spPr>
                      <a:xfrm>
                        <a:off x="3733800" y="4267200"/>
                        <a:ext cx="6705600" cy="2327275"/>
                      </a:xfrm>
                      <a:prstGeom prst="rect">
                        <a:avLst/>
                      </a:prstGeom>
                      <a:noFill/>
                      <a:ln w="38100">
                        <a:noFill/>
                        <a:miter/>
                      </a:ln>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55297"/>
          <p:cNvSpPr>
            <a:spLocks noGrp="1"/>
          </p:cNvSpPr>
          <p:nvPr>
            <p:ph type="title"/>
          </p:nvPr>
        </p:nvSpPr>
        <p:spPr/>
        <p:txBody>
          <a:bodyPr vert="horz" wrap="square" lIns="91436" tIns="45718" rIns="91436" bIns="45718" anchor="ctr"/>
          <a:lstStyle/>
          <a:p>
            <a:r>
              <a:rPr lang="en-US" altLang="zh-CN"/>
              <a:t>Mini-Batch</a:t>
            </a:r>
          </a:p>
        </p:txBody>
      </p:sp>
      <p:sp>
        <p:nvSpPr>
          <p:cNvPr id="55299" name="文本占位符 55298"/>
          <p:cNvSpPr>
            <a:spLocks noGrp="1"/>
          </p:cNvSpPr>
          <p:nvPr>
            <p:ph type="body" idx="1"/>
          </p:nvPr>
        </p:nvSpPr>
        <p:spPr/>
        <p:txBody>
          <a:bodyPr vert="horz" wrap="square" lIns="91436" tIns="45718" rIns="91436" bIns="45718" anchor="t"/>
          <a:lstStyle/>
          <a:p>
            <a:r>
              <a:rPr lang="en-US" altLang="zh-CN"/>
              <a:t>Use mini-batch:</a:t>
            </a:r>
          </a:p>
          <a:p>
            <a:endParaRPr lang="en-US" altLang="zh-CN"/>
          </a:p>
          <a:p>
            <a:endParaRPr lang="en-US" altLang="zh-CN"/>
          </a:p>
          <a:p>
            <a:endParaRPr lang="en-US" altLang="zh-CN"/>
          </a:p>
          <a:p>
            <a:r>
              <a:rPr lang="en-US" altLang="zh-CN"/>
              <a:t>Convergence speed.</a:t>
            </a:r>
          </a:p>
          <a:p>
            <a:r>
              <a:rPr lang="en-US" altLang="zh-CN"/>
              <a:t>Parallelism.</a:t>
            </a:r>
          </a:p>
        </p:txBody>
      </p:sp>
      <p:graphicFrame>
        <p:nvGraphicFramePr>
          <p:cNvPr id="55300" name="对象 55299">
            <a:hlinkClick r:id="" action="ppaction://ole?verb=0"/>
          </p:cNvPr>
          <p:cNvGraphicFramePr>
            <a:graphicFrameLocks noChangeAspect="1"/>
          </p:cNvGraphicFramePr>
          <p:nvPr/>
        </p:nvGraphicFramePr>
        <p:xfrm>
          <a:off x="2133600" y="2057400"/>
          <a:ext cx="7167563" cy="1327150"/>
        </p:xfrm>
        <a:graphic>
          <a:graphicData uri="http://schemas.openxmlformats.org/presentationml/2006/ole">
            <mc:AlternateContent xmlns:mc="http://schemas.openxmlformats.org/markup-compatibility/2006">
              <mc:Choice xmlns:v="urn:schemas-microsoft-com:vml" Requires="v">
                <p:oleObj spid="_x0000_s16386" r:id="rId3" imgW="2400300" imgH="444500" progId="Equation.KSEE3">
                  <p:embed/>
                </p:oleObj>
              </mc:Choice>
              <mc:Fallback>
                <p:oleObj r:id="rId3" imgW="2400300" imgH="444500" progId="Equation.KSEE3">
                  <p:embed/>
                  <p:pic>
                    <p:nvPicPr>
                      <p:cNvPr id="0" name="图片 3103"/>
                      <p:cNvPicPr/>
                      <p:nvPr/>
                    </p:nvPicPr>
                    <p:blipFill>
                      <a:blip r:embed="rId4"/>
                      <a:stretch>
                        <a:fillRect/>
                      </a:stretch>
                    </p:blipFill>
                    <p:spPr>
                      <a:xfrm>
                        <a:off x="2133600" y="2057400"/>
                        <a:ext cx="7167563" cy="1327150"/>
                      </a:xfrm>
                      <a:prstGeom prst="rect">
                        <a:avLst/>
                      </a:prstGeom>
                      <a:noFill/>
                      <a:ln w="38100">
                        <a:noFill/>
                        <a:miter/>
                      </a:ln>
                    </p:spPr>
                  </p:pic>
                </p:oleObj>
              </mc:Fallback>
            </mc:AlternateContent>
          </a:graphicData>
        </a:graphic>
      </p:graphicFrame>
      <p:pic>
        <p:nvPicPr>
          <p:cNvPr id="55301" name="Picture 3"/>
          <p:cNvPicPr>
            <a:picLocks noChangeAspect="1"/>
          </p:cNvPicPr>
          <p:nvPr/>
        </p:nvPicPr>
        <p:blipFill>
          <a:blip r:embed="rId5"/>
          <a:stretch>
            <a:fillRect/>
          </a:stretch>
        </p:blipFill>
        <p:spPr>
          <a:xfrm>
            <a:off x="5715000" y="3962400"/>
            <a:ext cx="6232525" cy="2560638"/>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学习率</a:t>
            </a:r>
            <a:endParaRPr lang="zh-CN" altLang="en-US"/>
          </a:p>
        </p:txBody>
      </p:sp>
      <p:sp>
        <p:nvSpPr>
          <p:cNvPr id="3" name="内容占位符 2"/>
          <p:cNvSpPr>
            <a:spLocks noGrp="1"/>
          </p:cNvSpPr>
          <p:nvPr>
            <p:ph idx="1"/>
          </p:nvPr>
        </p:nvSpPr>
        <p:spPr/>
        <p:txBody>
          <a:bodyPr/>
          <a:lstStyle/>
          <a:p>
            <a:r>
              <a:rPr lang="zh-CN" altLang="en-US"/>
              <a:t>初始化</a:t>
            </a:r>
          </a:p>
          <a:p>
            <a:pPr lvl="1"/>
            <a:r>
              <a:rPr lang="zh-CN" altLang="en-US"/>
              <a:t>largest learning rate that does not cause divergence of the training criterion.</a:t>
            </a:r>
          </a:p>
          <a:p>
            <a:r>
              <a:rPr lang="zh-CN" altLang="en-US"/>
              <a:t>渐减的学习率</a:t>
            </a:r>
          </a:p>
          <a:p>
            <a:pPr lvl="1"/>
            <a:r>
              <a:rPr lang="zh-CN" altLang="en-US"/>
              <a:t>  </a:t>
            </a:r>
          </a:p>
          <a:p>
            <a:endParaRPr lang="zh-CN" altLang="en-US"/>
          </a:p>
          <a:p>
            <a:pPr lvl="1"/>
            <a:r>
              <a:rPr lang="zh-CN" altLang="en-US"/>
              <a:t>AdaGrad (Duchi et al. 2011)</a:t>
            </a:r>
          </a:p>
        </p:txBody>
      </p:sp>
      <p:graphicFrame>
        <p:nvGraphicFramePr>
          <p:cNvPr id="56324" name="对象 56323">
            <a:hlinkClick r:id="" action="ppaction://ole?verb=0"/>
          </p:cNvPr>
          <p:cNvGraphicFramePr>
            <a:graphicFrameLocks noChangeAspect="1"/>
          </p:cNvGraphicFramePr>
          <p:nvPr/>
        </p:nvGraphicFramePr>
        <p:xfrm>
          <a:off x="1600200" y="3429000"/>
          <a:ext cx="2133600" cy="977900"/>
        </p:xfrm>
        <a:graphic>
          <a:graphicData uri="http://schemas.openxmlformats.org/presentationml/2006/ole">
            <mc:AlternateContent xmlns:mc="http://schemas.openxmlformats.org/markup-compatibility/2006">
              <mc:Choice xmlns:v="urn:schemas-microsoft-com:vml" Requires="v">
                <p:oleObj spid="_x0000_s17410" r:id="rId3" imgW="915035" imgH="419100" progId="Equation.KSEE3">
                  <p:embed/>
                </p:oleObj>
              </mc:Choice>
              <mc:Fallback>
                <p:oleObj r:id="rId3" imgW="915035" imgH="419100" progId="Equation.KSEE3">
                  <p:embed/>
                  <p:pic>
                    <p:nvPicPr>
                      <p:cNvPr id="0" name="图片 3104"/>
                      <p:cNvPicPr/>
                      <p:nvPr/>
                    </p:nvPicPr>
                    <p:blipFill>
                      <a:blip r:embed="rId4"/>
                      <a:stretch>
                        <a:fillRect/>
                      </a:stretch>
                    </p:blipFill>
                    <p:spPr>
                      <a:xfrm>
                        <a:off x="1600200" y="3429000"/>
                        <a:ext cx="2133600" cy="977900"/>
                      </a:xfrm>
                      <a:prstGeom prst="rect">
                        <a:avLst/>
                      </a:prstGeom>
                      <a:noFill/>
                      <a:ln w="38100">
                        <a:noFill/>
                        <a:miter/>
                      </a:ln>
                    </p:spPr>
                  </p:pic>
                </p:oleObj>
              </mc:Fallback>
            </mc:AlternateContent>
          </a:graphicData>
        </a:graphic>
      </p:graphicFrame>
      <p:pic>
        <p:nvPicPr>
          <p:cNvPr id="56325" name="图片 56324"/>
          <p:cNvPicPr>
            <a:picLocks noChangeAspect="1"/>
          </p:cNvPicPr>
          <p:nvPr/>
        </p:nvPicPr>
        <p:blipFill>
          <a:blip r:embed="rId5"/>
          <a:stretch>
            <a:fillRect/>
          </a:stretch>
        </p:blipFill>
        <p:spPr>
          <a:xfrm>
            <a:off x="4274185" y="5114925"/>
            <a:ext cx="5203825" cy="123825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5836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超参数搜索</a:t>
            </a:r>
          </a:p>
        </p:txBody>
      </p:sp>
      <p:sp>
        <p:nvSpPr>
          <p:cNvPr id="58371" name="文本占位符 58370"/>
          <p:cNvSpPr>
            <a:spLocks noGrp="1"/>
          </p:cNvSpPr>
          <p:nvPr>
            <p:ph type="body" idx="1"/>
          </p:nvPr>
        </p:nvSpPr>
        <p:spPr>
          <a:xfrm>
            <a:off x="406400" y="1397000"/>
            <a:ext cx="4776788" cy="4729163"/>
          </a:xfrm>
        </p:spPr>
        <p:txBody>
          <a:bodyPr vert="horz" wrap="square" lIns="91436" tIns="45718" rIns="91436" bIns="45718" anchor="t"/>
          <a:lstStyle/>
          <a:p>
            <a:pPr marL="1905" indent="-1905">
              <a:lnSpc>
                <a:spcPct val="90000"/>
              </a:lnSpc>
            </a:pPr>
            <a:r>
              <a:rPr lang="zh-CN" altLang="en-US" dirty="0">
                <a:ea typeface="宋体" panose="02010600030101010101" pitchFamily="2" charset="-122"/>
              </a:rPr>
              <a:t>超参数</a:t>
            </a:r>
          </a:p>
          <a:p>
            <a:pPr marL="459105" lvl="1" indent="-1905">
              <a:lnSpc>
                <a:spcPct val="90000"/>
              </a:lnSpc>
            </a:pPr>
            <a:r>
              <a:rPr lang="zh-CN" altLang="en-US" dirty="0"/>
              <a:t>learning rate.</a:t>
            </a:r>
          </a:p>
          <a:p>
            <a:pPr marL="459105" lvl="1" indent="-1905">
              <a:lnSpc>
                <a:spcPct val="90000"/>
              </a:lnSpc>
            </a:pPr>
            <a:r>
              <a:rPr lang="zh-CN" altLang="en-US" dirty="0"/>
              <a:t>Early</a:t>
            </a:r>
            <a:r>
              <a:rPr lang="zh-CN" altLang="en-US" dirty="0">
                <a:ea typeface="宋体" panose="02010600030101010101" pitchFamily="2" charset="-122"/>
              </a:rPr>
              <a:t> </a:t>
            </a:r>
            <a:r>
              <a:rPr lang="zh-CN" altLang="en-US" dirty="0"/>
              <a:t>stopping</a:t>
            </a:r>
            <a:r>
              <a:rPr lang="zh-CN" altLang="en-US" dirty="0">
                <a:ea typeface="宋体" panose="02010600030101010101" pitchFamily="2" charset="-122"/>
              </a:rPr>
              <a:t>.</a:t>
            </a:r>
          </a:p>
          <a:p>
            <a:pPr marL="459105" lvl="1" indent="-1905">
              <a:lnSpc>
                <a:spcPct val="90000"/>
              </a:lnSpc>
            </a:pPr>
            <a:r>
              <a:rPr lang="zh-CN" altLang="en-US" dirty="0"/>
              <a:t>weight decay.</a:t>
            </a:r>
          </a:p>
          <a:p>
            <a:pPr marL="459105" lvl="1" indent="-1905">
              <a:lnSpc>
                <a:spcPct val="90000"/>
              </a:lnSpc>
            </a:pPr>
            <a:r>
              <a:rPr lang="zh-CN" altLang="en-US" dirty="0"/>
              <a:t>Layer specific settings.</a:t>
            </a:r>
          </a:p>
          <a:p>
            <a:pPr marL="459105" lvl="1" indent="-1905">
              <a:lnSpc>
                <a:spcPct val="90000"/>
              </a:lnSpc>
            </a:pPr>
            <a:r>
              <a:rPr lang="zh-CN" altLang="en-US" dirty="0">
                <a:ea typeface="宋体" panose="02010600030101010101" pitchFamily="2" charset="-122"/>
              </a:rPr>
              <a:t>……</a:t>
            </a:r>
          </a:p>
          <a:p>
            <a:pPr marL="1905" lvl="1" indent="455295">
              <a:lnSpc>
                <a:spcPct val="90000"/>
              </a:lnSpc>
            </a:pPr>
            <a:endParaRPr lang="zh-CN" altLang="en-US" dirty="0"/>
          </a:p>
          <a:p>
            <a:pPr marL="1905" indent="-1905">
              <a:lnSpc>
                <a:spcPct val="90000"/>
              </a:lnSpc>
            </a:pPr>
            <a:endParaRPr lang="zh-CN" altLang="en-US" dirty="0"/>
          </a:p>
        </p:txBody>
      </p:sp>
      <p:pic>
        <p:nvPicPr>
          <p:cNvPr id="58372" name="图片 58371"/>
          <p:cNvPicPr>
            <a:picLocks noChangeAspect="1"/>
          </p:cNvPicPr>
          <p:nvPr/>
        </p:nvPicPr>
        <p:blipFill>
          <a:blip r:embed="rId3"/>
          <a:stretch>
            <a:fillRect/>
          </a:stretch>
        </p:blipFill>
        <p:spPr>
          <a:xfrm>
            <a:off x="5410200" y="3200400"/>
            <a:ext cx="6248400" cy="3074988"/>
          </a:xfrm>
          <a:prstGeom prst="rect">
            <a:avLst/>
          </a:prstGeom>
          <a:noFill/>
          <a:ln w="9525">
            <a:noFill/>
          </a:ln>
        </p:spPr>
      </p:pic>
      <p:sp>
        <p:nvSpPr>
          <p:cNvPr id="58373" name="矩形 58372"/>
          <p:cNvSpPr>
            <a:spLocks noGrp="1"/>
          </p:cNvSpPr>
          <p:nvPr/>
        </p:nvSpPr>
        <p:spPr>
          <a:xfrm>
            <a:off x="5791200" y="1447800"/>
            <a:ext cx="6248400" cy="2286000"/>
          </a:xfrm>
          <a:prstGeom prst="rect">
            <a:avLst/>
          </a:prstGeom>
          <a:noFill/>
          <a:ln w="9525">
            <a:noFill/>
          </a:ln>
        </p:spPr>
        <p:txBody>
          <a:bodyPr vert="horz" wrap="square" lIns="91436" tIns="45718" rIns="91436" bIns="45718" anchor="t"/>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stStyle>
          <a:p>
            <a:pPr marL="1905" lvl="0" indent="-1905">
              <a:lnSpc>
                <a:spcPct val="90000"/>
              </a:lnSpc>
            </a:pPr>
            <a:r>
              <a:rPr lang="en-US" altLang="zh-CN"/>
              <a:t>Grid search</a:t>
            </a:r>
          </a:p>
          <a:p>
            <a:pPr marL="1905" lvl="0" indent="-1905">
              <a:lnSpc>
                <a:spcPct val="90000"/>
              </a:lnSpc>
            </a:pPr>
            <a:r>
              <a:rPr lang="en-US" altLang="zh-CN"/>
              <a:t>Multi-resolution search</a:t>
            </a:r>
          </a:p>
          <a:p>
            <a:pPr marL="1905" lvl="0" indent="-1905">
              <a:lnSpc>
                <a:spcPct val="90000"/>
              </a:lnSpc>
            </a:pPr>
            <a:r>
              <a:rPr lang="en-US" altLang="zh-CN"/>
              <a:t>Random search </a:t>
            </a:r>
          </a:p>
        </p:txBody>
      </p:sp>
      <p:sp>
        <p:nvSpPr>
          <p:cNvPr id="58374" name="文本框 58373"/>
          <p:cNvSpPr txBox="1"/>
          <p:nvPr/>
        </p:nvSpPr>
        <p:spPr>
          <a:xfrm>
            <a:off x="3657600" y="6248400"/>
            <a:ext cx="8534400" cy="639763"/>
          </a:xfrm>
          <a:prstGeom prst="rect">
            <a:avLst/>
          </a:prstGeom>
          <a:noFill/>
          <a:ln w="9525">
            <a:noFill/>
          </a:ln>
        </p:spPr>
        <p:txBody>
          <a:bodyPr wrap="square" anchor="t">
            <a:spAutoFit/>
          </a:bodyPr>
          <a:lstStyle/>
          <a:p>
            <a:pPr lvl="0"/>
            <a:r>
              <a:rPr lang="en-US" altLang="zh-CN">
                <a:latin typeface="Arial" panose="020B0604020202020204" pitchFamily="34" charset="0"/>
                <a:ea typeface="宋体" panose="02010600030101010101" pitchFamily="2" charset="-122"/>
              </a:rPr>
              <a:t>James Bergstra and Yoshua Bengio, Random Search for Hyper-Parameter Optimization (2012), in: Journal of Machine Learning Research, 13(281--305)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bldLvl="0"/>
      <p:bldP spid="58374" grpId="0" bldLvl="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小结</a:t>
            </a:r>
          </a:p>
        </p:txBody>
      </p:sp>
      <p:sp>
        <p:nvSpPr>
          <p:cNvPr id="103426"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sym typeface="+mn-ea"/>
              </a:rPr>
              <a:t>Deep Boltzmann Machines, DBM</a:t>
            </a:r>
          </a:p>
          <a:p>
            <a:pPr eaLnBrk="1" hangingPunct="1"/>
            <a:r>
              <a:rPr lang="zh-CN" altLang="en-US" dirty="0">
                <a:ea typeface="宋体" panose="02010600030101010101" pitchFamily="2" charset="-122"/>
                <a:sym typeface="+mn-ea"/>
              </a:rPr>
              <a:t>Convolutional Neural Network, CNN</a:t>
            </a:r>
            <a:endParaRPr lang="zh-CN" altLang="en-US" sz="3200" dirty="0">
              <a:ea typeface="宋体" panose="02010600030101010101" pitchFamily="2" charset="-122"/>
            </a:endParaRPr>
          </a:p>
          <a:p>
            <a:pPr marL="1905" lvl="1" indent="455295"/>
            <a:r>
              <a:rPr lang="zh-CN" altLang="en-US" sz="3200" dirty="0">
                <a:solidFill>
                  <a:schemeClr val="accent2"/>
                </a:solidFill>
                <a:ea typeface="宋体" panose="02010600030101010101" pitchFamily="2" charset="-122"/>
                <a:sym typeface="+mn-ea"/>
              </a:rPr>
              <a:t>Recurrent Neural Networks, RNN</a:t>
            </a:r>
            <a:endParaRPr lang="zh-CN" altLang="en-US" sz="3200" dirty="0">
              <a:solidFill>
                <a:schemeClr val="accent2"/>
              </a:solidFill>
              <a:ea typeface="宋体" panose="02010600030101010101" pitchFamily="2" charset="-122"/>
            </a:endParaRPr>
          </a:p>
          <a:p>
            <a:pPr marL="1905" lvl="1" indent="455295"/>
            <a:endParaRPr lang="zh-CN" altLang="en-US" sz="3200" dirty="0"/>
          </a:p>
          <a:p>
            <a:pPr marL="1905" lvl="1" indent="455295"/>
            <a:endParaRPr lang="zh-CN" altLang="en-US" sz="3200" dirty="0"/>
          </a:p>
          <a:p>
            <a:pPr eaLnBrk="1" hangingPunct="1"/>
            <a:r>
              <a:rPr lang="zh-CN" altLang="en-US" sz="3200" dirty="0">
                <a:ea typeface="宋体" panose="02010600030101010101" pitchFamily="2" charset="-122"/>
                <a:sym typeface="+mn-ea"/>
              </a:rPr>
              <a:t>深度学习的使用</a:t>
            </a:r>
            <a:endParaRPr lang="zh-CN" altLang="en-US" dirty="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1571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References</a:t>
            </a:r>
            <a:endParaRPr lang="zh-CN" altLang="en-US" dirty="0"/>
          </a:p>
        </p:txBody>
      </p:sp>
      <p:sp>
        <p:nvSpPr>
          <p:cNvPr id="115715" name="文本占位符 115714"/>
          <p:cNvSpPr>
            <a:spLocks noGrp="1"/>
          </p:cNvSpPr>
          <p:nvPr>
            <p:ph type="body" idx="1"/>
          </p:nvPr>
        </p:nvSpPr>
        <p:spPr>
          <a:xfrm>
            <a:off x="406400" y="1397000"/>
            <a:ext cx="11379200" cy="5232400"/>
          </a:xfrm>
        </p:spPr>
        <p:txBody>
          <a:bodyPr vert="horz" wrap="square" lIns="91436" tIns="45718" rIns="91436" bIns="45718" anchor="t"/>
          <a:lstStyle/>
          <a:p>
            <a:pPr>
              <a:lnSpc>
                <a:spcPct val="80000"/>
              </a:lnSpc>
            </a:pPr>
            <a:r>
              <a:rPr lang="zh-CN" altLang="en-US" sz="2200" dirty="0">
                <a:sym typeface="+mn-ea"/>
              </a:rPr>
              <a:t>R. Salakhutdinov and G. Hinton. Deep Boltzmann Machines. ICAIS, 2009</a:t>
            </a:r>
            <a:endParaRPr lang="zh-CN" altLang="en-US" sz="2200" dirty="0"/>
          </a:p>
          <a:p>
            <a:pPr>
              <a:lnSpc>
                <a:spcPct val="80000"/>
              </a:lnSpc>
            </a:pPr>
            <a:r>
              <a:rPr lang="zh-CN" altLang="en-US" sz="2200" dirty="0">
                <a:sym typeface="+mn-ea"/>
              </a:rPr>
              <a:t>R. Salakhutdinov and G. Hinton. A Better Way to Pretrain Deep</a:t>
            </a:r>
            <a:r>
              <a:rPr lang="zh-CN" altLang="en-US" sz="2200" dirty="0">
                <a:ea typeface="宋体" panose="02010600030101010101" pitchFamily="2" charset="-122"/>
                <a:sym typeface="+mn-ea"/>
              </a:rPr>
              <a:t> </a:t>
            </a:r>
            <a:r>
              <a:rPr lang="zh-CN" altLang="en-US" sz="2200" dirty="0">
                <a:sym typeface="+mn-ea"/>
              </a:rPr>
              <a:t>Boltzmann Machines. NIPS, 2013</a:t>
            </a:r>
            <a:endParaRPr lang="zh-CN" altLang="en-US" sz="2200" dirty="0"/>
          </a:p>
          <a:p>
            <a:pPr>
              <a:lnSpc>
                <a:spcPct val="80000"/>
              </a:lnSpc>
            </a:pPr>
            <a:r>
              <a:rPr lang="zh-CN" altLang="en-US" sz="2200" dirty="0"/>
              <a:t>Jake Bouvrie</a:t>
            </a:r>
            <a:r>
              <a:rPr lang="zh-CN" altLang="en-US" sz="2200" dirty="0">
                <a:ea typeface="宋体" panose="02010600030101010101" pitchFamily="2" charset="-122"/>
              </a:rPr>
              <a:t>(2014)</a:t>
            </a:r>
            <a:r>
              <a:rPr lang="zh-CN" altLang="en-US" sz="2200" dirty="0"/>
              <a:t>. Notes on Convolutional Neural Networks.</a:t>
            </a:r>
          </a:p>
          <a:p>
            <a:pPr>
              <a:lnSpc>
                <a:spcPct val="80000"/>
              </a:lnSpc>
            </a:pPr>
            <a:r>
              <a:rPr lang="zh-CN" altLang="en-US" sz="2200" dirty="0"/>
              <a:t>Y. LeCun, L. Bottou, Y. Bengio, P. Haffner. Gradient-Based Learning</a:t>
            </a:r>
            <a:r>
              <a:rPr lang="zh-CN" altLang="en-US" sz="2200" dirty="0">
                <a:ea typeface="宋体" panose="02010600030101010101" pitchFamily="2" charset="-122"/>
              </a:rPr>
              <a:t> </a:t>
            </a:r>
            <a:r>
              <a:rPr lang="zh-CN" altLang="en-US" sz="2200" dirty="0"/>
              <a:t>Applied to Document Recognition, Proceedings of IEEE, Vol. 86, No. 11,</a:t>
            </a:r>
            <a:r>
              <a:rPr lang="zh-CN" altLang="en-US" sz="2200" dirty="0">
                <a:ea typeface="宋体" panose="02010600030101010101" pitchFamily="2" charset="-122"/>
              </a:rPr>
              <a:t> </a:t>
            </a:r>
            <a:r>
              <a:rPr lang="zh-CN" altLang="en-US" sz="2200" dirty="0"/>
              <a:t>pp. 2278-2324, 1998.</a:t>
            </a:r>
          </a:p>
          <a:p>
            <a:pPr>
              <a:lnSpc>
                <a:spcPct val="80000"/>
              </a:lnSpc>
            </a:pPr>
            <a:r>
              <a:rPr lang="zh-CN" altLang="en-US" sz="2200" dirty="0"/>
              <a:t>Y. LeCun, Y. Bengio: Convolutional Networks for Images, Speech, and</a:t>
            </a:r>
            <a:r>
              <a:rPr lang="zh-CN" altLang="en-US" sz="2200" dirty="0">
                <a:ea typeface="宋体" panose="02010600030101010101" pitchFamily="2" charset="-122"/>
              </a:rPr>
              <a:t> </a:t>
            </a:r>
            <a:r>
              <a:rPr lang="zh-CN" altLang="en-US" sz="2200" dirty="0"/>
              <a:t>Time-Series, In Arbib, M.A. The hand book of Brain Theory and Neural</a:t>
            </a:r>
            <a:r>
              <a:rPr lang="zh-CN" altLang="en-US" sz="2200" dirty="0">
                <a:ea typeface="宋体" panose="02010600030101010101" pitchFamily="2" charset="-122"/>
              </a:rPr>
              <a:t> </a:t>
            </a:r>
            <a:r>
              <a:rPr lang="zh-CN" altLang="en-US" sz="2200" dirty="0"/>
              <a:t>Networks, MIT Press, 1995, 255-258</a:t>
            </a:r>
          </a:p>
          <a:p>
            <a:pPr>
              <a:lnSpc>
                <a:spcPct val="80000"/>
              </a:lnSpc>
            </a:pPr>
            <a:r>
              <a:rPr lang="zh-CN" altLang="en-US" sz="2200" dirty="0"/>
              <a:t>S. Hochreiter and J. Schmidhuber. Long short-term memory. Neural Computation, 1997</a:t>
            </a:r>
          </a:p>
          <a:p>
            <a:pPr>
              <a:lnSpc>
                <a:spcPct val="80000"/>
              </a:lnSpc>
            </a:pPr>
            <a:r>
              <a:rPr lang="zh-CN" altLang="en-US" sz="2200" dirty="0"/>
              <a:t>Ilya Sutskever, Oriol Vinyals, Quoc V. Le</a:t>
            </a:r>
            <a:r>
              <a:rPr lang="zh-CN" altLang="en-US" sz="2200" dirty="0">
                <a:ea typeface="宋体" panose="02010600030101010101" pitchFamily="2" charset="-122"/>
              </a:rPr>
              <a:t>, Sequence to Sequence Learning with Neural Networks</a:t>
            </a:r>
          </a:p>
          <a:p>
            <a:pPr>
              <a:lnSpc>
                <a:spcPct val="80000"/>
              </a:lnSpc>
            </a:pPr>
            <a:r>
              <a:rPr lang="zh-CN" altLang="en-US" sz="2200" dirty="0"/>
              <a:t>James Bergstra and Yoshua Bengio, Random Search for Hyper-Parameter Optimization (2012), in: Journal of Machine Learning Research, 13(281--305)</a:t>
            </a:r>
          </a:p>
          <a:p>
            <a:pPr>
              <a:lnSpc>
                <a:spcPct val="80000"/>
              </a:lnSpc>
            </a:pPr>
            <a:r>
              <a:rPr lang="zh-CN" altLang="en-US" sz="2200" dirty="0"/>
              <a:t>ImageNet Classification with Deep Convolutional Neural Networks, Alex Krizhevsky, Ilya Sutskever, Geoffrey E Hinton, NIPS 2012.</a:t>
            </a:r>
          </a:p>
          <a:p>
            <a:pPr>
              <a:lnSpc>
                <a:spcPct val="80000"/>
              </a:lnSpc>
            </a:pPr>
            <a:r>
              <a:rPr lang="zh-CN" altLang="en-US" sz="2200" dirty="0"/>
              <a:t>Szegedy C, Liu W, Jia Y, et al. Going deeper with convolutions[J]. arXiv preprint arXiv:1409.4842, 2014.</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References</a:t>
            </a:r>
          </a:p>
        </p:txBody>
      </p:sp>
      <p:sp>
        <p:nvSpPr>
          <p:cNvPr id="3" name="内容占位符 2"/>
          <p:cNvSpPr>
            <a:spLocks noGrp="1"/>
          </p:cNvSpPr>
          <p:nvPr>
            <p:ph idx="1"/>
          </p:nvPr>
        </p:nvSpPr>
        <p:spPr>
          <a:xfrm>
            <a:off x="406400" y="1117600"/>
            <a:ext cx="11379200" cy="4729163"/>
          </a:xfrm>
        </p:spPr>
        <p:txBody>
          <a:bodyPr/>
          <a:lstStyle/>
          <a:p>
            <a:r>
              <a:rPr lang="zh-CN" altLang="en-US"/>
              <a:t>links to code</a:t>
            </a:r>
          </a:p>
          <a:p>
            <a:pPr lvl="1"/>
            <a:r>
              <a:rPr lang="zh-CN" altLang="en-US" sz="2400"/>
              <a:t>sparse coding</a:t>
            </a:r>
          </a:p>
          <a:p>
            <a:pPr lvl="2"/>
            <a:r>
              <a:rPr lang="zh-CN" altLang="en-US" sz="2400"/>
              <a:t>http://www.eecs.umich.edu/~honglak/softwares/nips06-sparsecoding.htm</a:t>
            </a:r>
          </a:p>
          <a:p>
            <a:pPr lvl="1"/>
            <a:r>
              <a:rPr lang="zh-CN" altLang="en-US" sz="2400"/>
              <a:t>DBN</a:t>
            </a:r>
          </a:p>
          <a:p>
            <a:pPr lvl="2"/>
            <a:r>
              <a:rPr lang="zh-CN" altLang="en-US" sz="2400"/>
              <a:t>http://www.cs.toronto.edu/~hinton/MatlabForSciencePaper.html</a:t>
            </a:r>
          </a:p>
          <a:p>
            <a:pPr lvl="1"/>
            <a:r>
              <a:rPr lang="zh-CN" altLang="en-US" sz="2400"/>
              <a:t>DBM</a:t>
            </a:r>
          </a:p>
          <a:p>
            <a:pPr lvl="2"/>
            <a:r>
              <a:rPr lang="zh-CN" altLang="en-US" sz="2400"/>
              <a:t>http://web.mit.edu/~rsalakhu/www/DBM.html</a:t>
            </a:r>
          </a:p>
          <a:p>
            <a:pPr lvl="1"/>
            <a:r>
              <a:rPr lang="zh-CN" altLang="en-US" sz="2400"/>
              <a:t>convnet</a:t>
            </a:r>
          </a:p>
          <a:p>
            <a:pPr lvl="2"/>
            <a:r>
              <a:rPr lang="zh-CN" altLang="en-US"/>
              <a:t>http://cs.nyu.edu/~koray/publis/code/eblearn.tar.gz</a:t>
            </a:r>
          </a:p>
          <a:p>
            <a:pPr lvl="2"/>
            <a:r>
              <a:rPr lang="zh-CN" altLang="en-US"/>
              <a:t>http://cs.nyu.edu/~koray/publis/code/randomc101.tar.gz</a:t>
            </a:r>
          </a:p>
          <a:p>
            <a:pPr lvl="0"/>
            <a:r>
              <a:rPr lang="zh-CN" altLang="en-US"/>
              <a:t>link to general website on deeplearning</a:t>
            </a:r>
          </a:p>
          <a:p>
            <a:pPr lvl="1"/>
            <a:r>
              <a:rPr lang="zh-CN" altLang="en-US"/>
              <a:t>http://deeplearning.net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16737"/>
          <p:cNvSpPr>
            <a:spLocks noGrp="1"/>
          </p:cNvSpPr>
          <p:nvPr>
            <p:ph type="ctrTitle"/>
          </p:nvPr>
        </p:nvSpPr>
        <p:spPr>
          <a:xfrm>
            <a:off x="914400" y="2130425"/>
            <a:ext cx="10363200" cy="1470025"/>
          </a:xfrm>
        </p:spPr>
        <p:txBody>
          <a:bodyPr vert="horz" wrap="square" lIns="91436" tIns="45718" rIns="91436" bIns="45718" anchor="ctr"/>
          <a:lstStyle/>
          <a:p>
            <a:pPr>
              <a:buNone/>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16739" name="副标题 116738"/>
          <p:cNvSpPr>
            <a:spLocks noGrp="1"/>
          </p:cNvSpPr>
          <p:nvPr>
            <p:ph type="subTitle" idx="1"/>
          </p:nvPr>
        </p:nvSpPr>
        <p:spPr>
          <a:xfrm>
            <a:off x="1828800" y="3886200"/>
            <a:ext cx="8534400" cy="1752600"/>
          </a:xfrm>
        </p:spPr>
        <p:txBody>
          <a:bodyPr vert="horz" wrap="square" lIns="91436" tIns="45718" rIns="91436" bIns="45718" anchor="t"/>
          <a:lstStyle/>
          <a:p>
            <a:pPr marL="342900" indent="-342900" algn="l" defTabSz="0">
              <a:buFont typeface="Wingdings" panose="05000000000000000000" pitchFamily="2" charset="2"/>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90114" name="Rectangle 3"/>
          <p:cNvSpPr>
            <a:spLocks noGrp="1"/>
          </p:cNvSpPr>
          <p:nvPr>
            <p:ph idx="1"/>
          </p:nvPr>
        </p:nvSpPr>
        <p:spPr/>
        <p:txBody>
          <a:bodyPr wrap="square" lIns="91436" tIns="45718" rIns="91436" bIns="45718" anchor="t"/>
          <a:lstStyle/>
          <a:p>
            <a:pPr eaLnBrk="1" hangingPunct="1"/>
            <a:r>
              <a:rPr lang="en-US" altLang="zh-CN" dirty="0">
                <a:ea typeface="宋体" panose="02010600030101010101" pitchFamily="2" charset="-122"/>
              </a:rPr>
              <a:t>CD-K</a:t>
            </a:r>
            <a:r>
              <a:rPr lang="zh-CN" altLang="en-US" dirty="0">
                <a:ea typeface="宋体" panose="02010600030101010101" pitchFamily="2" charset="-122"/>
              </a:rPr>
              <a:t>算法</a:t>
            </a:r>
          </a:p>
        </p:txBody>
      </p:sp>
      <p:pic>
        <p:nvPicPr>
          <p:cNvPr id="90115" name="Picture 4"/>
          <p:cNvPicPr>
            <a:picLocks noChangeAspect="1"/>
          </p:cNvPicPr>
          <p:nvPr/>
        </p:nvPicPr>
        <p:blipFill>
          <a:blip r:embed="rId2"/>
          <a:stretch>
            <a:fillRect/>
          </a:stretch>
        </p:blipFill>
        <p:spPr>
          <a:xfrm>
            <a:off x="3115945" y="1449070"/>
            <a:ext cx="7232650" cy="1123950"/>
          </a:xfrm>
          <a:prstGeom prst="rect">
            <a:avLst/>
          </a:prstGeom>
          <a:noFill/>
          <a:ln w="9525">
            <a:noFill/>
          </a:ln>
        </p:spPr>
      </p:pic>
      <p:pic>
        <p:nvPicPr>
          <p:cNvPr id="90116" name="Picture 5"/>
          <p:cNvPicPr>
            <a:picLocks noChangeAspect="1"/>
          </p:cNvPicPr>
          <p:nvPr/>
        </p:nvPicPr>
        <p:blipFill>
          <a:blip r:embed="rId3"/>
          <a:stretch>
            <a:fillRect/>
          </a:stretch>
        </p:blipFill>
        <p:spPr>
          <a:xfrm>
            <a:off x="3115945" y="2925445"/>
            <a:ext cx="7162800" cy="1333500"/>
          </a:xfrm>
          <a:prstGeom prst="rect">
            <a:avLst/>
          </a:prstGeom>
          <a:noFill/>
          <a:ln w="9525">
            <a:noFill/>
          </a:ln>
        </p:spPr>
      </p:pic>
      <p:sp>
        <p:nvSpPr>
          <p:cNvPr id="90117" name="AutoShape 6"/>
          <p:cNvSpPr/>
          <p:nvPr/>
        </p:nvSpPr>
        <p:spPr>
          <a:xfrm>
            <a:off x="6621145" y="259207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90118" name="AutoShape 7"/>
          <p:cNvSpPr/>
          <p:nvPr/>
        </p:nvSpPr>
        <p:spPr>
          <a:xfrm>
            <a:off x="6621145" y="426847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lstStyle/>
          <a:p>
            <a:pPr lvl="0" indent="0" eaLnBrk="0" hangingPunct="0"/>
            <a:endParaRPr lang="zh-CN" altLang="en-US" dirty="0">
              <a:latin typeface="Arial" panose="020B0604020202020204" pitchFamily="34" charset="0"/>
              <a:ea typeface="宋体" panose="02010600030101010101" pitchFamily="2" charset="-122"/>
            </a:endParaRPr>
          </a:p>
        </p:txBody>
      </p:sp>
      <p:pic>
        <p:nvPicPr>
          <p:cNvPr id="90119" name="Picture 8"/>
          <p:cNvPicPr>
            <a:picLocks noChangeAspect="1"/>
          </p:cNvPicPr>
          <p:nvPr/>
        </p:nvPicPr>
        <p:blipFill>
          <a:blip r:embed="rId4"/>
          <a:stretch>
            <a:fillRect/>
          </a:stretch>
        </p:blipFill>
        <p:spPr>
          <a:xfrm>
            <a:off x="2888933" y="4573270"/>
            <a:ext cx="8458200" cy="21463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p>
        </p:txBody>
      </p:sp>
      <p:sp>
        <p:nvSpPr>
          <p:cNvPr id="89090"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CD-1算法</a:t>
            </a:r>
          </a:p>
        </p:txBody>
      </p:sp>
      <p:pic>
        <p:nvPicPr>
          <p:cNvPr id="89091" name="Picture 4"/>
          <p:cNvPicPr>
            <a:picLocks noChangeAspect="1"/>
          </p:cNvPicPr>
          <p:nvPr/>
        </p:nvPicPr>
        <p:blipFill>
          <a:blip r:embed="rId2"/>
          <a:stretch>
            <a:fillRect/>
          </a:stretch>
        </p:blipFill>
        <p:spPr>
          <a:xfrm>
            <a:off x="2895600" y="1143000"/>
            <a:ext cx="7391400" cy="556736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sym typeface="+mn-ea"/>
              </a:rPr>
              <a:t>AutoEncoder vs. RBM</a:t>
            </a:r>
            <a:endParaRPr lang="zh-CN" altLang="en-US" dirty="0">
              <a:ea typeface="宋体" panose="02010600030101010101" pitchFamily="2" charset="-122"/>
              <a:sym typeface="+mn-ea"/>
            </a:endParaRPr>
          </a:p>
        </p:txBody>
      </p:sp>
      <p:pic>
        <p:nvPicPr>
          <p:cNvPr id="39939" name="Picture 2"/>
          <p:cNvPicPr>
            <a:picLocks noGrp="1" noChangeAspect="1"/>
          </p:cNvPicPr>
          <p:nvPr>
            <p:ph idx="1"/>
          </p:nvPr>
        </p:nvPicPr>
        <p:blipFill>
          <a:blip r:embed="rId2"/>
          <a:stretch>
            <a:fillRect/>
          </a:stretch>
        </p:blipFill>
        <p:spPr>
          <a:xfrm>
            <a:off x="1554480" y="2002155"/>
            <a:ext cx="3340735" cy="3718560"/>
          </a:xfrm>
          <a:prstGeom prst="rect">
            <a:avLst/>
          </a:prstGeom>
          <a:noFill/>
          <a:ln w="9525">
            <a:noFill/>
          </a:ln>
        </p:spPr>
      </p:pic>
      <p:pic>
        <p:nvPicPr>
          <p:cNvPr id="94211" name="Picture 4"/>
          <p:cNvPicPr>
            <a:picLocks noChangeAspect="1"/>
          </p:cNvPicPr>
          <p:nvPr/>
        </p:nvPicPr>
        <p:blipFill>
          <a:blip r:embed="rId3"/>
          <a:stretch>
            <a:fillRect/>
          </a:stretch>
        </p:blipFill>
        <p:spPr>
          <a:xfrm>
            <a:off x="7065010" y="2832100"/>
            <a:ext cx="4136390" cy="2059305"/>
          </a:xfrm>
          <a:prstGeom prst="rect">
            <a:avLst/>
          </a:prstGeom>
          <a:noFill/>
          <a:ln w="9525">
            <a:noFill/>
          </a:ln>
        </p:spPr>
      </p:pic>
      <p:sp>
        <p:nvSpPr>
          <p:cNvPr id="4" name="左右箭头 3"/>
          <p:cNvSpPr/>
          <p:nvPr/>
        </p:nvSpPr>
        <p:spPr>
          <a:xfrm>
            <a:off x="5295900" y="3496945"/>
            <a:ext cx="1600200" cy="6000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3015</Words>
  <Application>Microsoft Office PowerPoint</Application>
  <PresentationFormat>自定义</PresentationFormat>
  <Paragraphs>417</Paragraphs>
  <Slides>68</Slides>
  <Notes>15</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68</vt:i4>
      </vt:variant>
    </vt:vector>
  </HeadingPairs>
  <TitlesOfParts>
    <vt:vector size="72" baseType="lpstr">
      <vt:lpstr>dan-berkeley-nlp-v1</vt:lpstr>
      <vt:lpstr>Bitmap Image</vt:lpstr>
      <vt:lpstr>WPS 公式 3.0</vt:lpstr>
      <vt:lpstr>Microsoft 公式 3.0</vt:lpstr>
      <vt:lpstr>深度神经网络 II Deep Neural Networks</vt:lpstr>
      <vt:lpstr>内容</vt:lpstr>
      <vt:lpstr>             Deep Learning的常用模型                       ——Deep Boltzmann Machines, DBM</vt:lpstr>
      <vt:lpstr>回顾：Deep Belief Network, DBN</vt:lpstr>
      <vt:lpstr>DBN Greedy training</vt:lpstr>
      <vt:lpstr>RBM</vt:lpstr>
      <vt:lpstr>RBM</vt:lpstr>
      <vt:lpstr>RBM</vt:lpstr>
      <vt:lpstr>AutoEncoder vs. RBM</vt:lpstr>
      <vt:lpstr>Deep Boltzmann Machines</vt:lpstr>
      <vt:lpstr>DBM vs DBN</vt:lpstr>
      <vt:lpstr>DBM</vt:lpstr>
      <vt:lpstr>两层DBM</vt:lpstr>
      <vt:lpstr>DBM</vt:lpstr>
      <vt:lpstr>Wake-Sleep算法</vt:lpstr>
      <vt:lpstr>例：两层BM</vt:lpstr>
      <vt:lpstr>例：NORB dataset</vt:lpstr>
      <vt:lpstr>例：NORB dataset</vt:lpstr>
      <vt:lpstr>Why Greedy Layer Wise Training Works</vt:lpstr>
      <vt:lpstr>             Deep Learning的常用模型                       ——Convolutional Neural Networks, CNN</vt:lpstr>
      <vt:lpstr>Convolutional Neural Networks卷积神经网络</vt:lpstr>
      <vt:lpstr>Hubel-Wiesel结构</vt:lpstr>
      <vt:lpstr>局部连接</vt:lpstr>
      <vt:lpstr>局部连接</vt:lpstr>
      <vt:lpstr>Convolution卷积</vt:lpstr>
      <vt:lpstr>卷积</vt:lpstr>
      <vt:lpstr>多卷积核</vt:lpstr>
      <vt:lpstr>Pooling池化</vt:lpstr>
      <vt:lpstr>CNN基本结构</vt:lpstr>
      <vt:lpstr>CNN结构</vt:lpstr>
      <vt:lpstr>CNN训练过程</vt:lpstr>
      <vt:lpstr>CNN反向传播</vt:lpstr>
      <vt:lpstr>例：文字识别系统LeNet-5</vt:lpstr>
      <vt:lpstr>文字识别系统LeNet-5</vt:lpstr>
      <vt:lpstr>卷积神经网络</vt:lpstr>
      <vt:lpstr>ImageNet CNN</vt:lpstr>
      <vt:lpstr>ImageNet CNN</vt:lpstr>
      <vt:lpstr>CNN的改进</vt:lpstr>
      <vt:lpstr>CNN的改进</vt:lpstr>
      <vt:lpstr>CNN改进</vt:lpstr>
      <vt:lpstr>CNNs in the 2010s</vt:lpstr>
      <vt:lpstr>             Deep Learning的常用模型                       —— Recurrent Neural Networks, RNN        —— Long Short Term Memory, LSTM</vt:lpstr>
      <vt:lpstr>序列数据建模(modeling sequences)</vt:lpstr>
      <vt:lpstr>Recurrent Neural Networks, RNN</vt:lpstr>
      <vt:lpstr>RNN</vt:lpstr>
      <vt:lpstr>RNN</vt:lpstr>
      <vt:lpstr>Training RNNs with backpropagation</vt:lpstr>
      <vt:lpstr>BPTT, Back Propagation Through Time</vt:lpstr>
      <vt:lpstr>BPTT</vt:lpstr>
      <vt:lpstr>BPTT</vt:lpstr>
      <vt:lpstr>BP的困难</vt:lpstr>
      <vt:lpstr>梯度的膨胀或消散</vt:lpstr>
      <vt:lpstr>Long Short Term Memory, LSTM</vt:lpstr>
      <vt:lpstr>LSTM</vt:lpstr>
      <vt:lpstr>Backpropagation through a memory cell</vt:lpstr>
      <vt:lpstr>LSTM</vt:lpstr>
      <vt:lpstr>LSTM</vt:lpstr>
      <vt:lpstr>例：手写体生成</vt:lpstr>
      <vt:lpstr>Deep learning in practice</vt:lpstr>
      <vt:lpstr>软件</vt:lpstr>
      <vt:lpstr>监控梯度</vt:lpstr>
      <vt:lpstr>Mini-Batch</vt:lpstr>
      <vt:lpstr>学习率</vt:lpstr>
      <vt:lpstr>超参数搜索</vt:lpstr>
      <vt:lpstr>小结</vt:lpstr>
      <vt:lpstr>References</vt:lpstr>
      <vt:lpstr>References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2937</cp:revision>
  <cp:lastPrinted>2014-04-15T18:16:00Z</cp:lastPrinted>
  <dcterms:created xsi:type="dcterms:W3CDTF">2004-08-27T04:16:00Z</dcterms:created>
  <dcterms:modified xsi:type="dcterms:W3CDTF">2016-12-18T14:45:00Z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